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
      <p:font typeface="Merriweather"/>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bold.fntdata"/><Relationship Id="rId25" Type="http://schemas.openxmlformats.org/officeDocument/2006/relationships/font" Target="fonts/Merriweather-regular.fntdata"/><Relationship Id="rId28" Type="http://schemas.openxmlformats.org/officeDocument/2006/relationships/font" Target="fonts/Merriweather-boldItalic.fntdata"/><Relationship Id="rId27" Type="http://schemas.openxmlformats.org/officeDocument/2006/relationships/font" Target="fonts/Merriweather-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0734f2c72b_9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0734f2c72b_9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0734f2c72b_9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0734f2c72b_9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734f2c72b_9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734f2c72b_9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0734f2c72b_1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0734f2c72b_1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0734f2c72b_1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0734f2c72b_1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0734f2c72b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0734f2c72b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06ecede5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06ecede5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06ecede5c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06ecede5c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0734f2c72b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0734f2c72b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06ecede5c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06ecede5c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06ecede5c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06ecede5c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0734f2c72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0734f2c72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0734f2c72b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0734f2c72b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0734f2c72b_9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0734f2c72b_9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en.wikipedia.org/wiki/Logistic_regression"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272700" y="346150"/>
            <a:ext cx="8520600" cy="1178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EDM F</a:t>
            </a:r>
            <a:r>
              <a:rPr lang="en"/>
              <a:t>inal</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Formula</a:t>
            </a:r>
            <a:endParaRPr/>
          </a:p>
        </p:txBody>
      </p:sp>
      <p:sp>
        <p:nvSpPr>
          <p:cNvPr id="123" name="Google Shape;123;p22"/>
          <p:cNvSpPr txBox="1"/>
          <p:nvPr>
            <p:ph idx="1" type="body"/>
          </p:nvPr>
        </p:nvSpPr>
        <p:spPr>
          <a:xfrm>
            <a:off x="4644675" y="2171275"/>
            <a:ext cx="4166400" cy="2428200"/>
          </a:xfrm>
          <a:prstGeom prst="rect">
            <a:avLst/>
          </a:prstGeom>
        </p:spPr>
        <p:txBody>
          <a:bodyPr anchorCtr="0" anchor="t" bIns="91425" lIns="91425" spcFirstLastPara="1" rIns="91425" wrap="square" tIns="91425">
            <a:normAutofit lnSpcReduction="20000"/>
          </a:bodyPr>
          <a:lstStyle/>
          <a:p>
            <a:pPr indent="0" lvl="0" marL="63500" marR="25400" rtl="0" algn="ctr">
              <a:spcBef>
                <a:spcPts val="0"/>
              </a:spcBef>
              <a:spcAft>
                <a:spcPts val="0"/>
              </a:spcAft>
              <a:buNone/>
            </a:pPr>
            <a:r>
              <a:rPr lang="en" sz="2207">
                <a:solidFill>
                  <a:srgbClr val="000000"/>
                </a:solidFill>
                <a:highlight>
                  <a:srgbClr val="FFFFFF"/>
                </a:highlight>
                <a:latin typeface="Merriweather"/>
                <a:ea typeface="Merriweather"/>
                <a:cs typeface="Merriweather"/>
                <a:sym typeface="Merriweather"/>
              </a:rPr>
              <a:t>P(L | features)=</a:t>
            </a:r>
            <a:endParaRPr sz="2207">
              <a:solidFill>
                <a:srgbClr val="000000"/>
              </a:solidFill>
              <a:highlight>
                <a:srgbClr val="FFFFFF"/>
              </a:highlight>
              <a:latin typeface="Merriweather"/>
              <a:ea typeface="Merriweather"/>
              <a:cs typeface="Merriweather"/>
              <a:sym typeface="Merriweather"/>
            </a:endParaRPr>
          </a:p>
          <a:p>
            <a:pPr indent="0" lvl="0" marL="63500" marR="25400" rtl="0" algn="ctr">
              <a:spcBef>
                <a:spcPts val="0"/>
              </a:spcBef>
              <a:spcAft>
                <a:spcPts val="0"/>
              </a:spcAft>
              <a:buNone/>
            </a:pPr>
            <a:r>
              <a:rPr lang="en" sz="2207">
                <a:solidFill>
                  <a:srgbClr val="000000"/>
                </a:solidFill>
                <a:highlight>
                  <a:srgbClr val="FFFFFF"/>
                </a:highlight>
                <a:latin typeface="Merriweather"/>
                <a:ea typeface="Merriweather"/>
                <a:cs typeface="Merriweather"/>
                <a:sym typeface="Merriweather"/>
              </a:rPr>
              <a:t>P(features | L)P(L)/</a:t>
            </a:r>
            <a:endParaRPr sz="2207">
              <a:solidFill>
                <a:srgbClr val="000000"/>
              </a:solidFill>
              <a:highlight>
                <a:srgbClr val="FFFFFF"/>
              </a:highlight>
              <a:latin typeface="Merriweather"/>
              <a:ea typeface="Merriweather"/>
              <a:cs typeface="Merriweather"/>
              <a:sym typeface="Merriweather"/>
            </a:endParaRPr>
          </a:p>
          <a:p>
            <a:pPr indent="0" lvl="0" marL="0" marR="25400" rtl="0" algn="ctr">
              <a:spcBef>
                <a:spcPts val="0"/>
              </a:spcBef>
              <a:spcAft>
                <a:spcPts val="0"/>
              </a:spcAft>
              <a:buNone/>
            </a:pPr>
            <a:r>
              <a:rPr lang="en" sz="2207">
                <a:solidFill>
                  <a:srgbClr val="000000"/>
                </a:solidFill>
                <a:highlight>
                  <a:srgbClr val="FFFFFF"/>
                </a:highlight>
                <a:latin typeface="Merriweather"/>
                <a:ea typeface="Merriweather"/>
                <a:cs typeface="Merriweather"/>
                <a:sym typeface="Merriweather"/>
              </a:rPr>
              <a:t>P(features)</a:t>
            </a:r>
            <a:endParaRPr sz="2207">
              <a:solidFill>
                <a:srgbClr val="000000"/>
              </a:solidFill>
              <a:highlight>
                <a:srgbClr val="FFFFFF"/>
              </a:highlight>
              <a:latin typeface="Merriweather"/>
              <a:ea typeface="Merriweather"/>
              <a:cs typeface="Merriweather"/>
              <a:sym typeface="Merriweather"/>
            </a:endParaRPr>
          </a:p>
          <a:p>
            <a:pPr indent="0" lvl="0" marL="0" rtl="0" algn="l">
              <a:lnSpc>
                <a:spcPct val="180000"/>
              </a:lnSpc>
              <a:spcBef>
                <a:spcPts val="3800"/>
              </a:spcBef>
              <a:spcAft>
                <a:spcPts val="0"/>
              </a:spcAft>
              <a:buNone/>
            </a:pPr>
            <a:r>
              <a:t/>
            </a:r>
            <a:endParaRPr sz="1500">
              <a:solidFill>
                <a:srgbClr val="3D4251"/>
              </a:solidFill>
              <a:highlight>
                <a:srgbClr val="FFFFFF"/>
              </a:highlight>
              <a:latin typeface="Merriweather"/>
              <a:ea typeface="Merriweather"/>
              <a:cs typeface="Merriweather"/>
              <a:sym typeface="Merriweather"/>
            </a:endParaRPr>
          </a:p>
          <a:p>
            <a:pPr indent="0" lvl="0" marL="0" rtl="0" algn="l">
              <a:spcBef>
                <a:spcPts val="15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Procedures</a:t>
            </a:r>
            <a:endParaRPr/>
          </a:p>
        </p:txBody>
      </p:sp>
      <p:sp>
        <p:nvSpPr>
          <p:cNvPr id="129" name="Google Shape;129;p23"/>
          <p:cNvSpPr txBox="1"/>
          <p:nvPr>
            <p:ph idx="1" type="body"/>
          </p:nvPr>
        </p:nvSpPr>
        <p:spPr>
          <a:xfrm>
            <a:off x="4644675" y="500925"/>
            <a:ext cx="4166400" cy="4473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1. Grab data from each college and transfer the graduation rate into binary variables(for example, we set a value to classify the rate as high or low, let’s say 0.5, then the if the rate is greater than .5, we identify it as HIGH graduation rate; if it’s &lt;.5, we say it’s LOW graduation rate)</a:t>
            </a:r>
            <a:endParaRPr/>
          </a:p>
          <a:p>
            <a:pPr indent="0" lvl="0" marL="0" rtl="0" algn="l">
              <a:spcBef>
                <a:spcPts val="1200"/>
              </a:spcBef>
              <a:spcAft>
                <a:spcPts val="0"/>
              </a:spcAft>
              <a:buNone/>
            </a:pPr>
            <a:r>
              <a:rPr lang="en"/>
              <a:t>2. Pick potential factors that may influence the graduation rate, such as crime rate,  average SAT score, whether located in big city, and so on. Then do the binary transformation for those variables like step 1.</a:t>
            </a:r>
            <a:endParaRPr/>
          </a:p>
          <a:p>
            <a:pPr indent="0" lvl="0" marL="0" rtl="0" algn="l">
              <a:spcBef>
                <a:spcPts val="1200"/>
              </a:spcBef>
              <a:spcAft>
                <a:spcPts val="0"/>
              </a:spcAft>
              <a:buNone/>
            </a:pPr>
            <a:r>
              <a:rPr lang="en"/>
              <a:t>3.  Import the Naive_Bayes package from Python or R, and train the model.</a:t>
            </a:r>
            <a:endParaRPr/>
          </a:p>
          <a:p>
            <a:pPr indent="0" lvl="0" marL="0" rtl="0" algn="l">
              <a:spcBef>
                <a:spcPts val="1200"/>
              </a:spcBef>
              <a:spcAft>
                <a:spcPts val="0"/>
              </a:spcAft>
              <a:buNone/>
            </a:pPr>
            <a:r>
              <a:rPr lang="en"/>
              <a:t>4. Perform the model by obtaining a predicted graduation rate(high or low), then compare the predicted outcome to the actual dataset.</a:t>
            </a:r>
            <a:endParaRPr/>
          </a:p>
          <a:p>
            <a:pPr indent="0" lvl="0" marL="0" rtl="0" algn="l">
              <a:spcBef>
                <a:spcPts val="1200"/>
              </a:spcBef>
              <a:spcAft>
                <a:spcPts val="1200"/>
              </a:spcAft>
              <a:buNone/>
            </a:pPr>
            <a:r>
              <a:rPr lang="en"/>
              <a:t>5. Check the accuracy of each factor, pick those with relatively high accurate prediction to make further move(like applying for another prediction model)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Goals</a:t>
            </a:r>
            <a:endParaRPr/>
          </a:p>
        </p:txBody>
      </p:sp>
      <p:sp>
        <p:nvSpPr>
          <p:cNvPr id="135" name="Google Shape;135;p2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en" sz="1400">
                <a:latin typeface="Merriweather"/>
                <a:ea typeface="Merriweather"/>
                <a:cs typeface="Merriweather"/>
                <a:sym typeface="Merriweather"/>
              </a:rPr>
              <a:t>Wipe out the low or non </a:t>
            </a:r>
            <a:r>
              <a:rPr lang="en" sz="1400">
                <a:latin typeface="Merriweather"/>
                <a:ea typeface="Merriweather"/>
                <a:cs typeface="Merriweather"/>
                <a:sym typeface="Merriweather"/>
              </a:rPr>
              <a:t>correlated</a:t>
            </a:r>
            <a:r>
              <a:rPr lang="en" sz="1400">
                <a:latin typeface="Merriweather"/>
                <a:ea typeface="Merriweather"/>
                <a:cs typeface="Merriweather"/>
                <a:sym typeface="Merriweather"/>
              </a:rPr>
              <a:t> elements to our target outcome(graduation rate)</a:t>
            </a:r>
            <a:endParaRPr sz="1400">
              <a:latin typeface="Merriweather"/>
              <a:ea typeface="Merriweather"/>
              <a:cs typeface="Merriweather"/>
              <a:sym typeface="Merriweather"/>
            </a:endParaRPr>
          </a:p>
          <a:p>
            <a:pPr indent="457200" lvl="0" marL="0" rtl="0" algn="l">
              <a:spcBef>
                <a:spcPts val="1200"/>
              </a:spcBef>
              <a:spcAft>
                <a:spcPts val="1200"/>
              </a:spcAft>
              <a:buNone/>
            </a:pPr>
            <a:r>
              <a:rPr lang="en" sz="1400">
                <a:latin typeface="Merriweather"/>
                <a:ea typeface="Merriweather"/>
                <a:cs typeface="Merriweather"/>
                <a:sym typeface="Merriweather"/>
              </a:rPr>
              <a:t>So we don’t really care about the accurate ratio but just use them to do the identification(classification) for more complex correlation prediction.</a:t>
            </a:r>
            <a:endParaRPr sz="1400">
              <a:latin typeface="Merriweather"/>
              <a:ea typeface="Merriweather"/>
              <a:cs typeface="Merriweather"/>
              <a:sym typeface="Merriweath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 3:</a:t>
            </a:r>
            <a:endParaRPr/>
          </a:p>
          <a:p>
            <a:pPr indent="0" lvl="0" marL="0" rtl="0" algn="l">
              <a:spcBef>
                <a:spcPts val="0"/>
              </a:spcBef>
              <a:spcAft>
                <a:spcPts val="0"/>
              </a:spcAft>
              <a:buNone/>
            </a:pPr>
            <a:r>
              <a:rPr lang="en"/>
              <a:t>PCA &amp; </a:t>
            </a:r>
            <a:endParaRPr/>
          </a:p>
          <a:p>
            <a:pPr indent="0" lvl="0" marL="0" rtl="0" algn="l">
              <a:spcBef>
                <a:spcPts val="0"/>
              </a:spcBef>
              <a:spcAft>
                <a:spcPts val="0"/>
              </a:spcAft>
              <a:buNone/>
            </a:pPr>
            <a:r>
              <a:rPr lang="en"/>
              <a:t>Logistic Regression</a:t>
            </a:r>
            <a:endParaRPr/>
          </a:p>
        </p:txBody>
      </p:sp>
      <p:sp>
        <p:nvSpPr>
          <p:cNvPr id="141" name="Google Shape;141;p25"/>
          <p:cNvSpPr txBox="1"/>
          <p:nvPr/>
        </p:nvSpPr>
        <p:spPr>
          <a:xfrm>
            <a:off x="4644600" y="371050"/>
            <a:ext cx="4499400" cy="45822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None/>
            </a:pPr>
            <a:r>
              <a:rPr b="1" lang="en">
                <a:highlight>
                  <a:srgbClr val="FFFFFF"/>
                </a:highlight>
                <a:latin typeface="Times New Roman"/>
                <a:ea typeface="Times New Roman"/>
                <a:cs typeface="Times New Roman"/>
                <a:sym typeface="Times New Roman"/>
              </a:rPr>
              <a:t>What is PCA?</a:t>
            </a:r>
            <a:endParaRPr b="1">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a:highlight>
                  <a:srgbClr val="FFFFFF"/>
                </a:highlight>
                <a:latin typeface="Times New Roman"/>
                <a:ea typeface="Times New Roman"/>
                <a:cs typeface="Times New Roman"/>
                <a:sym typeface="Times New Roman"/>
              </a:rPr>
              <a:t>PCA is a fast and flexible unsupervised method for </a:t>
            </a:r>
            <a:r>
              <a:rPr lang="en" u="sng">
                <a:highlight>
                  <a:srgbClr val="FFFFFF"/>
                </a:highlight>
                <a:latin typeface="Times New Roman"/>
                <a:ea typeface="Times New Roman"/>
                <a:cs typeface="Times New Roman"/>
                <a:sym typeface="Times New Roman"/>
              </a:rPr>
              <a:t>dimensionality reduction</a:t>
            </a:r>
            <a:r>
              <a:rPr lang="en">
                <a:highlight>
                  <a:srgbClr val="FFFFFF"/>
                </a:highlight>
                <a:latin typeface="Times New Roman"/>
                <a:ea typeface="Times New Roman"/>
                <a:cs typeface="Times New Roman"/>
                <a:sym typeface="Times New Roman"/>
              </a:rPr>
              <a:t> in data; It tries to preserve the essential parts that have more variation of the data and remove the non-essential parts with fewer variation.</a:t>
            </a:r>
            <a:endParaRPr>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a:highlight>
                  <a:srgbClr val="FFFFFF"/>
                </a:highlight>
                <a:latin typeface="Times New Roman"/>
                <a:ea typeface="Times New Roman"/>
                <a:cs typeface="Times New Roman"/>
                <a:sym typeface="Times New Roman"/>
              </a:rPr>
              <a:t>Why PCA?</a:t>
            </a:r>
            <a:endParaRPr b="1">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a:highlight>
                  <a:srgbClr val="FFFFFF"/>
                </a:highlight>
                <a:latin typeface="Times New Roman"/>
                <a:ea typeface="Times New Roman"/>
                <a:cs typeface="Times New Roman"/>
                <a:sym typeface="Times New Roman"/>
              </a:rPr>
              <a:t>To decrease the number of variables and make further analysis simpler. </a:t>
            </a:r>
            <a:endParaRPr>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a:highlight>
                  <a:srgbClr val="FFFFFF"/>
                </a:highlight>
                <a:latin typeface="Times New Roman"/>
                <a:ea typeface="Times New Roman"/>
                <a:cs typeface="Times New Roman"/>
                <a:sym typeface="Times New Roman"/>
              </a:rPr>
              <a:t>What is Logistic Regression? </a:t>
            </a:r>
            <a:endParaRPr b="1">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a:highlight>
                  <a:srgbClr val="FFFFFF"/>
                </a:highlight>
                <a:uFill>
                  <a:noFill/>
                </a:uFill>
                <a:latin typeface="Times New Roman"/>
                <a:ea typeface="Times New Roman"/>
                <a:cs typeface="Times New Roman"/>
                <a:sym typeface="Times New Roman"/>
                <a:hlinkClick r:id="rId3"/>
              </a:rPr>
              <a:t>Logistic Regression</a:t>
            </a:r>
            <a:r>
              <a:rPr lang="en">
                <a:highlight>
                  <a:srgbClr val="FFFFFF"/>
                </a:highlight>
                <a:latin typeface="Times New Roman"/>
                <a:ea typeface="Times New Roman"/>
                <a:cs typeface="Times New Roman"/>
                <a:sym typeface="Times New Roman"/>
              </a:rPr>
              <a:t> is a classification algorithm that is used to predict the probability of a categorical dependent variable. </a:t>
            </a:r>
            <a:endParaRPr>
              <a:highlight>
                <a:srgbClr val="FFFFFF"/>
              </a:highlight>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a:highlight>
                  <a:srgbClr val="FFFFFF"/>
                </a:highlight>
                <a:latin typeface="Times New Roman"/>
                <a:ea typeface="Times New Roman"/>
                <a:cs typeface="Times New Roman"/>
                <a:sym typeface="Times New Roman"/>
              </a:rPr>
              <a:t>Why Logistic Regression?</a:t>
            </a:r>
            <a:endParaRPr b="1">
              <a:highlight>
                <a:srgbClr val="FFFFFF"/>
              </a:highlight>
              <a:latin typeface="Times New Roman"/>
              <a:ea typeface="Times New Roman"/>
              <a:cs typeface="Times New Roman"/>
              <a:sym typeface="Times New Roman"/>
            </a:endParaRPr>
          </a:p>
          <a:p>
            <a:pPr indent="-317500" lvl="0" marL="457200" rtl="0" algn="l">
              <a:lnSpc>
                <a:spcPct val="115000"/>
              </a:lnSpc>
              <a:spcBef>
                <a:spcPts val="1200"/>
              </a:spcBef>
              <a:spcAft>
                <a:spcPts val="0"/>
              </a:spcAft>
              <a:buClr>
                <a:srgbClr val="000000"/>
              </a:buClr>
              <a:buSzPts val="1400"/>
              <a:buFont typeface="Times New Roman"/>
              <a:buChar char="●"/>
            </a:pPr>
            <a:r>
              <a:rPr lang="en">
                <a:highlight>
                  <a:srgbClr val="FFFFFF"/>
                </a:highlight>
                <a:latin typeface="Times New Roman"/>
                <a:ea typeface="Times New Roman"/>
                <a:cs typeface="Times New Roman"/>
                <a:sym typeface="Times New Roman"/>
              </a:rPr>
              <a:t>fast and relatively uncomplicated</a:t>
            </a:r>
            <a:endParaRPr>
              <a:highlight>
                <a:srgbClr val="FFFFFF"/>
              </a:highlight>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Font typeface="Times New Roman"/>
              <a:buChar char="●"/>
            </a:pPr>
            <a:r>
              <a:rPr lang="en">
                <a:highlight>
                  <a:srgbClr val="FFFFFF"/>
                </a:highlight>
                <a:latin typeface="Times New Roman"/>
                <a:ea typeface="Times New Roman"/>
                <a:cs typeface="Times New Roman"/>
                <a:sym typeface="Times New Roman"/>
              </a:rPr>
              <a:t>convenient to interpret the results</a:t>
            </a:r>
            <a:endParaRPr>
              <a:highlight>
                <a:srgbClr val="FFFFFF"/>
              </a:highlight>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Font typeface="Times New Roman"/>
              <a:buChar char="●"/>
            </a:pPr>
            <a:r>
              <a:rPr lang="en">
                <a:highlight>
                  <a:srgbClr val="FFFFFF"/>
                </a:highlight>
                <a:latin typeface="Times New Roman"/>
                <a:ea typeface="Times New Roman"/>
                <a:cs typeface="Times New Roman"/>
                <a:sym typeface="Times New Roman"/>
              </a:rPr>
              <a:t>can be applied to multiclass problems</a:t>
            </a:r>
            <a:endParaRPr sz="1300">
              <a:solidFill>
                <a:srgbClr val="666666"/>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 3:</a:t>
            </a:r>
            <a:endParaRPr/>
          </a:p>
          <a:p>
            <a:pPr indent="0" lvl="0" marL="0" rtl="0" algn="l">
              <a:spcBef>
                <a:spcPts val="0"/>
              </a:spcBef>
              <a:spcAft>
                <a:spcPts val="0"/>
              </a:spcAft>
              <a:buNone/>
            </a:pPr>
            <a:r>
              <a:rPr lang="en"/>
              <a:t>PCA &amp; </a:t>
            </a:r>
            <a:endParaRPr/>
          </a:p>
          <a:p>
            <a:pPr indent="0" lvl="0" marL="0" rtl="0" algn="l">
              <a:spcBef>
                <a:spcPts val="0"/>
              </a:spcBef>
              <a:spcAft>
                <a:spcPts val="0"/>
              </a:spcAft>
              <a:buNone/>
            </a:pPr>
            <a:r>
              <a:rPr lang="en"/>
              <a:t>Logistic Regression</a:t>
            </a:r>
            <a:endParaRPr/>
          </a:p>
          <a:p>
            <a:pPr indent="0" lvl="0" marL="0" rtl="0" algn="l">
              <a:spcBef>
                <a:spcPts val="0"/>
              </a:spcBef>
              <a:spcAft>
                <a:spcPts val="0"/>
              </a:spcAft>
              <a:buNone/>
            </a:pPr>
            <a:r>
              <a:rPr lang="en"/>
              <a:t>Procedure</a:t>
            </a:r>
            <a:endParaRPr/>
          </a:p>
        </p:txBody>
      </p:sp>
      <p:sp>
        <p:nvSpPr>
          <p:cNvPr id="147" name="Google Shape;147;p26"/>
          <p:cNvSpPr txBox="1"/>
          <p:nvPr/>
        </p:nvSpPr>
        <p:spPr>
          <a:xfrm>
            <a:off x="4451450" y="500925"/>
            <a:ext cx="4650000" cy="4933800"/>
          </a:xfrm>
          <a:prstGeom prst="rect">
            <a:avLst/>
          </a:prstGeom>
          <a:noFill/>
          <a:ln>
            <a:noFill/>
          </a:ln>
        </p:spPr>
        <p:txBody>
          <a:bodyPr anchorCtr="0" anchor="t" bIns="91425" lIns="91425" spcFirstLastPara="1" rIns="91425" wrap="square" tIns="91425">
            <a:normAutofit fontScale="47500" lnSpcReduction="20000"/>
          </a:bodyPr>
          <a:lstStyle/>
          <a:p>
            <a:pPr indent="-314563" lvl="0" marL="457200" rtl="0" algn="l">
              <a:lnSpc>
                <a:spcPct val="115000"/>
              </a:lnSpc>
              <a:spcBef>
                <a:spcPts val="0"/>
              </a:spcBef>
              <a:spcAft>
                <a:spcPts val="0"/>
              </a:spcAft>
              <a:buClr>
                <a:srgbClr val="000000"/>
              </a:buClr>
              <a:buSzPct val="100000"/>
              <a:buFont typeface="Arial"/>
              <a:buChar char="●"/>
            </a:pPr>
            <a:r>
              <a:rPr lang="en" sz="2850"/>
              <a:t>Preprocess data</a:t>
            </a:r>
            <a:endParaRPr sz="2850"/>
          </a:p>
          <a:p>
            <a:pPr indent="-314563" lvl="1" marL="914400" rtl="0" algn="l">
              <a:lnSpc>
                <a:spcPct val="115000"/>
              </a:lnSpc>
              <a:spcBef>
                <a:spcPts val="0"/>
              </a:spcBef>
              <a:spcAft>
                <a:spcPts val="0"/>
              </a:spcAft>
              <a:buClr>
                <a:srgbClr val="000000"/>
              </a:buClr>
              <a:buSzPct val="100000"/>
              <a:buFont typeface="Arial"/>
              <a:buChar char="○"/>
            </a:pPr>
            <a:r>
              <a:rPr lang="en" sz="2850"/>
              <a:t>Variables selection</a:t>
            </a:r>
            <a:endParaRPr sz="2850"/>
          </a:p>
          <a:p>
            <a:pPr indent="-314563" lvl="1" marL="914400" rtl="0" algn="l">
              <a:lnSpc>
                <a:spcPct val="115000"/>
              </a:lnSpc>
              <a:spcBef>
                <a:spcPts val="0"/>
              </a:spcBef>
              <a:spcAft>
                <a:spcPts val="0"/>
              </a:spcAft>
              <a:buClr>
                <a:srgbClr val="000000"/>
              </a:buClr>
              <a:buSzPct val="100000"/>
              <a:buFont typeface="Arial"/>
              <a:buChar char="○"/>
            </a:pPr>
            <a:r>
              <a:rPr lang="en" sz="2850"/>
              <a:t>Get rid of all missing values </a:t>
            </a:r>
            <a:endParaRPr sz="2850"/>
          </a:p>
          <a:p>
            <a:pPr indent="-314563" lvl="1" marL="914400" rtl="0" algn="l">
              <a:lnSpc>
                <a:spcPct val="115000"/>
              </a:lnSpc>
              <a:spcBef>
                <a:spcPts val="0"/>
              </a:spcBef>
              <a:spcAft>
                <a:spcPts val="0"/>
              </a:spcAft>
              <a:buClr>
                <a:srgbClr val="000000"/>
              </a:buClr>
              <a:buSzPct val="100000"/>
              <a:buFont typeface="Arial"/>
              <a:buChar char="○"/>
            </a:pPr>
            <a:r>
              <a:rPr lang="en" sz="2850"/>
              <a:t>Transfer categorical variables into continuous variables</a:t>
            </a:r>
            <a:endParaRPr sz="2850"/>
          </a:p>
          <a:p>
            <a:pPr indent="-314563" lvl="1" marL="914400" rtl="0" algn="l">
              <a:lnSpc>
                <a:spcPct val="115000"/>
              </a:lnSpc>
              <a:spcBef>
                <a:spcPts val="0"/>
              </a:spcBef>
              <a:spcAft>
                <a:spcPts val="0"/>
              </a:spcAft>
              <a:buClr>
                <a:srgbClr val="000000"/>
              </a:buClr>
              <a:buSzPct val="100000"/>
              <a:buFont typeface="Arial"/>
              <a:buChar char="○"/>
            </a:pPr>
            <a:r>
              <a:rPr lang="en" sz="2850"/>
              <a:t>Scale the data</a:t>
            </a:r>
            <a:endParaRPr sz="2850"/>
          </a:p>
          <a:p>
            <a:pPr indent="-314563" lvl="0" marL="457200" rtl="0" algn="l">
              <a:lnSpc>
                <a:spcPct val="115000"/>
              </a:lnSpc>
              <a:spcBef>
                <a:spcPts val="0"/>
              </a:spcBef>
              <a:spcAft>
                <a:spcPts val="0"/>
              </a:spcAft>
              <a:buClr>
                <a:srgbClr val="000000"/>
              </a:buClr>
              <a:buSzPct val="100000"/>
              <a:buFont typeface="Arial"/>
              <a:buChar char="●"/>
            </a:pPr>
            <a:r>
              <a:rPr lang="en" sz="2850"/>
              <a:t>Reduce the dimensionality of variables</a:t>
            </a:r>
            <a:endParaRPr sz="2850"/>
          </a:p>
          <a:p>
            <a:pPr indent="-314563" lvl="0" marL="457200" rtl="0" algn="l">
              <a:lnSpc>
                <a:spcPct val="115000"/>
              </a:lnSpc>
              <a:spcBef>
                <a:spcPts val="0"/>
              </a:spcBef>
              <a:spcAft>
                <a:spcPts val="0"/>
              </a:spcAft>
              <a:buClr>
                <a:srgbClr val="000000"/>
              </a:buClr>
              <a:buSzPct val="100000"/>
              <a:buFont typeface="Arial"/>
              <a:buChar char="●"/>
            </a:pPr>
            <a:r>
              <a:rPr lang="en" sz="2850">
                <a:highlight>
                  <a:srgbClr val="FFFFFF"/>
                </a:highlight>
              </a:rPr>
              <a:t>Create and define your classification model</a:t>
            </a:r>
            <a:endParaRPr sz="2850">
              <a:highlight>
                <a:srgbClr val="FFFFFF"/>
              </a:highlight>
            </a:endParaRPr>
          </a:p>
          <a:p>
            <a:pPr indent="-314563" lvl="1" marL="914400" rtl="0" algn="l">
              <a:lnSpc>
                <a:spcPct val="115000"/>
              </a:lnSpc>
              <a:spcBef>
                <a:spcPts val="0"/>
              </a:spcBef>
              <a:spcAft>
                <a:spcPts val="0"/>
              </a:spcAft>
              <a:buClr>
                <a:srgbClr val="000000"/>
              </a:buClr>
              <a:buSzPct val="100000"/>
              <a:buFont typeface="Arial"/>
              <a:buChar char="○"/>
            </a:pPr>
            <a:r>
              <a:rPr lang="en" sz="2850">
                <a:highlight>
                  <a:srgbClr val="FFFFFF"/>
                </a:highlight>
              </a:rPr>
              <a:t>The logistic regression function 𝑝(𝐱) :</a:t>
            </a:r>
            <a:endParaRPr sz="2850">
              <a:highlight>
                <a:srgbClr val="FFFFFF"/>
              </a:highlight>
            </a:endParaRPr>
          </a:p>
          <a:p>
            <a:pPr indent="0" lvl="0" marL="914400" rtl="0" algn="l">
              <a:lnSpc>
                <a:spcPct val="115000"/>
              </a:lnSpc>
              <a:spcBef>
                <a:spcPts val="1200"/>
              </a:spcBef>
              <a:spcAft>
                <a:spcPts val="0"/>
              </a:spcAft>
              <a:buNone/>
            </a:pPr>
            <a:r>
              <a:rPr lang="en" sz="2850">
                <a:highlight>
                  <a:srgbClr val="FFFFFF"/>
                </a:highlight>
              </a:rPr>
              <a:t>𝑝(𝐱) = 1 / (1 + exp(−𝑓(𝐱))</a:t>
            </a:r>
            <a:endParaRPr sz="2850">
              <a:highlight>
                <a:srgbClr val="FFFFFF"/>
              </a:highlight>
            </a:endParaRPr>
          </a:p>
          <a:p>
            <a:pPr indent="0" lvl="0" marL="914400" rtl="0" algn="l">
              <a:lnSpc>
                <a:spcPct val="115000"/>
              </a:lnSpc>
              <a:spcBef>
                <a:spcPts val="1200"/>
              </a:spcBef>
              <a:spcAft>
                <a:spcPts val="0"/>
              </a:spcAft>
              <a:buNone/>
            </a:pPr>
            <a:r>
              <a:rPr lang="en" sz="2850">
                <a:highlight>
                  <a:srgbClr val="FFFFFF"/>
                </a:highlight>
              </a:rPr>
              <a:t>Predict variable:</a:t>
            </a:r>
            <a:endParaRPr sz="2850">
              <a:highlight>
                <a:srgbClr val="FFFFFF"/>
              </a:highlight>
            </a:endParaRPr>
          </a:p>
          <a:p>
            <a:pPr indent="0" lvl="0" marL="914400" rtl="0" algn="l">
              <a:lnSpc>
                <a:spcPct val="115000"/>
              </a:lnSpc>
              <a:spcBef>
                <a:spcPts val="0"/>
              </a:spcBef>
              <a:spcAft>
                <a:spcPts val="0"/>
              </a:spcAft>
              <a:buNone/>
            </a:pPr>
            <a:r>
              <a:rPr lang="en" sz="2850">
                <a:highlight>
                  <a:srgbClr val="FFFFFF"/>
                </a:highlight>
              </a:rPr>
              <a:t>y — whether a student would drop out from college? (binary: “1”, means “Yes”, “0” means “No”)</a:t>
            </a:r>
            <a:endParaRPr sz="2850">
              <a:highlight>
                <a:srgbClr val="FFFFFF"/>
              </a:highlight>
            </a:endParaRPr>
          </a:p>
          <a:p>
            <a:pPr indent="-314563" lvl="0" marL="457200" rtl="0" algn="l">
              <a:lnSpc>
                <a:spcPct val="115000"/>
              </a:lnSpc>
              <a:spcBef>
                <a:spcPts val="0"/>
              </a:spcBef>
              <a:spcAft>
                <a:spcPts val="0"/>
              </a:spcAft>
              <a:buClr>
                <a:srgbClr val="000000"/>
              </a:buClr>
              <a:buSzPct val="100000"/>
              <a:buFont typeface="Arial"/>
              <a:buChar char="●"/>
            </a:pPr>
            <a:r>
              <a:rPr lang="en" sz="2850"/>
              <a:t>Model training: determining the coefficients 𝑏₀, 𝑏₁, …, 𝑏ᵣ that correspond to the best value of the cost function</a:t>
            </a:r>
            <a:endParaRPr sz="2850"/>
          </a:p>
          <a:p>
            <a:pPr indent="-314563" lvl="0" marL="457200" rtl="0" algn="l">
              <a:lnSpc>
                <a:spcPct val="115000"/>
              </a:lnSpc>
              <a:spcBef>
                <a:spcPts val="0"/>
              </a:spcBef>
              <a:spcAft>
                <a:spcPts val="0"/>
              </a:spcAft>
              <a:buClr>
                <a:srgbClr val="000000"/>
              </a:buClr>
              <a:buSzPct val="100000"/>
              <a:buFont typeface="Arial"/>
              <a:buChar char="●"/>
            </a:pPr>
            <a:r>
              <a:rPr lang="en" sz="2850"/>
              <a:t>Select the most appropriate model</a:t>
            </a:r>
            <a:endParaRPr sz="2850"/>
          </a:p>
          <a:p>
            <a:pPr indent="-314563" lvl="0" marL="457200" rtl="0" algn="l">
              <a:lnSpc>
                <a:spcPct val="115000"/>
              </a:lnSpc>
              <a:spcBef>
                <a:spcPts val="0"/>
              </a:spcBef>
              <a:spcAft>
                <a:spcPts val="0"/>
              </a:spcAft>
              <a:buClr>
                <a:srgbClr val="000000"/>
              </a:buClr>
              <a:buSzPct val="100000"/>
              <a:buFont typeface="Arial"/>
              <a:buChar char="●"/>
            </a:pPr>
            <a:r>
              <a:rPr lang="en" sz="2850"/>
              <a:t>Model Evaluation — Confusion Matrix</a:t>
            </a:r>
            <a:endParaRPr sz="2850"/>
          </a:p>
          <a:p>
            <a:pPr indent="0" lvl="0" marL="457200" rtl="0" algn="l">
              <a:lnSpc>
                <a:spcPct val="115000"/>
              </a:lnSpc>
              <a:spcBef>
                <a:spcPts val="1200"/>
              </a:spcBef>
              <a:spcAft>
                <a:spcPts val="0"/>
              </a:spcAft>
              <a:buNone/>
            </a:pPr>
            <a:r>
              <a:t/>
            </a:r>
            <a:endParaRPr b="1">
              <a:highlight>
                <a:srgbClr val="FFFFFF"/>
              </a:highlight>
            </a:endParaRPr>
          </a:p>
          <a:p>
            <a:pPr indent="0" lvl="0" marL="0" rtl="0" algn="l">
              <a:lnSpc>
                <a:spcPct val="115000"/>
              </a:lnSpc>
              <a:spcBef>
                <a:spcPts val="1200"/>
              </a:spcBef>
              <a:spcAft>
                <a:spcPts val="1200"/>
              </a:spcAft>
              <a:buNone/>
            </a:pPr>
            <a:r>
              <a:t/>
            </a:r>
            <a:endParaRPr sz="1300">
              <a:solidFill>
                <a:srgbClr val="666666"/>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a:t>
            </a:r>
            <a:endParaRPr/>
          </a:p>
        </p:txBody>
      </p:sp>
      <p:sp>
        <p:nvSpPr>
          <p:cNvPr id="153" name="Google Shape;153;p2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Introduction</a:t>
            </a:r>
            <a:endParaRPr b="1" sz="4100"/>
          </a:p>
        </p:txBody>
      </p:sp>
      <p:sp>
        <p:nvSpPr>
          <p:cNvPr id="71" name="Google Shape;71;p14"/>
          <p:cNvSpPr txBox="1"/>
          <p:nvPr>
            <p:ph idx="1" type="body"/>
          </p:nvPr>
        </p:nvSpPr>
        <p:spPr>
          <a:xfrm>
            <a:off x="4493400" y="1278525"/>
            <a:ext cx="2334300" cy="9537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rgbClr val="000000"/>
              </a:buClr>
              <a:buSzPts val="1700"/>
              <a:buChar char="-"/>
            </a:pPr>
            <a:r>
              <a:rPr b="1" lang="en" sz="1700">
                <a:solidFill>
                  <a:srgbClr val="000000"/>
                </a:solidFill>
              </a:rPr>
              <a:t>World </a:t>
            </a:r>
            <a:r>
              <a:rPr b="1" lang="en" sz="1700">
                <a:solidFill>
                  <a:srgbClr val="000000"/>
                </a:solidFill>
              </a:rPr>
              <a:t>Economy and Education</a:t>
            </a:r>
            <a:endParaRPr sz="1500"/>
          </a:p>
        </p:txBody>
      </p:sp>
      <p:pic>
        <p:nvPicPr>
          <p:cNvPr id="72" name="Google Shape;72;p14"/>
          <p:cNvPicPr preferRelativeResize="0"/>
          <p:nvPr/>
        </p:nvPicPr>
        <p:blipFill>
          <a:blip r:embed="rId3">
            <a:alphaModFix/>
          </a:blip>
          <a:stretch>
            <a:fillRect/>
          </a:stretch>
        </p:blipFill>
        <p:spPr>
          <a:xfrm>
            <a:off x="6705500" y="0"/>
            <a:ext cx="2438502" cy="1828877"/>
          </a:xfrm>
          <a:prstGeom prst="rect">
            <a:avLst/>
          </a:prstGeom>
          <a:noFill/>
          <a:ln>
            <a:noFill/>
          </a:ln>
        </p:spPr>
      </p:pic>
      <p:pic>
        <p:nvPicPr>
          <p:cNvPr id="73" name="Google Shape;73;p14"/>
          <p:cNvPicPr preferRelativeResize="0"/>
          <p:nvPr/>
        </p:nvPicPr>
        <p:blipFill>
          <a:blip r:embed="rId4">
            <a:alphaModFix/>
          </a:blip>
          <a:stretch>
            <a:fillRect/>
          </a:stretch>
        </p:blipFill>
        <p:spPr>
          <a:xfrm>
            <a:off x="20113" y="2284375"/>
            <a:ext cx="4289725" cy="2859126"/>
          </a:xfrm>
          <a:prstGeom prst="rect">
            <a:avLst/>
          </a:prstGeom>
          <a:noFill/>
          <a:ln>
            <a:noFill/>
          </a:ln>
        </p:spPr>
      </p:pic>
      <p:sp>
        <p:nvSpPr>
          <p:cNvPr id="74" name="Google Shape;74;p14"/>
          <p:cNvSpPr txBox="1"/>
          <p:nvPr/>
        </p:nvSpPr>
        <p:spPr>
          <a:xfrm>
            <a:off x="4493400" y="2376800"/>
            <a:ext cx="4060200" cy="14931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Roboto"/>
              <a:buChar char="-"/>
            </a:pPr>
            <a:r>
              <a:rPr b="1" lang="en" sz="1700">
                <a:latin typeface="Roboto"/>
                <a:ea typeface="Roboto"/>
                <a:cs typeface="Roboto"/>
                <a:sym typeface="Roboto"/>
              </a:rPr>
              <a:t>Education and Data Mining</a:t>
            </a:r>
            <a:endParaRPr b="1" sz="1700">
              <a:latin typeface="Roboto"/>
              <a:ea typeface="Roboto"/>
              <a:cs typeface="Roboto"/>
              <a:sym typeface="Roboto"/>
            </a:endParaRPr>
          </a:p>
          <a:p>
            <a:pPr indent="0" lvl="0" marL="0" rtl="0" algn="l">
              <a:spcBef>
                <a:spcPts val="0"/>
              </a:spcBef>
              <a:spcAft>
                <a:spcPts val="0"/>
              </a:spcAft>
              <a:buNone/>
            </a:pPr>
            <a:r>
              <a:t/>
            </a:r>
            <a:endParaRPr b="1" sz="1700">
              <a:latin typeface="Roboto"/>
              <a:ea typeface="Roboto"/>
              <a:cs typeface="Roboto"/>
              <a:sym typeface="Roboto"/>
            </a:endParaRPr>
          </a:p>
          <a:p>
            <a:pPr indent="0" lvl="0" marL="0" rtl="0" algn="l">
              <a:spcBef>
                <a:spcPts val="0"/>
              </a:spcBef>
              <a:spcAft>
                <a:spcPts val="0"/>
              </a:spcAft>
              <a:buNone/>
            </a:pPr>
            <a:r>
              <a:t/>
            </a:r>
            <a:endParaRPr b="1" sz="1700">
              <a:latin typeface="Roboto"/>
              <a:ea typeface="Roboto"/>
              <a:cs typeface="Roboto"/>
              <a:sym typeface="Roboto"/>
            </a:endParaRPr>
          </a:p>
          <a:p>
            <a:pPr indent="-336550" lvl="0" marL="457200" rtl="0" algn="l">
              <a:spcBef>
                <a:spcPts val="0"/>
              </a:spcBef>
              <a:spcAft>
                <a:spcPts val="0"/>
              </a:spcAft>
              <a:buSzPts val="1700"/>
              <a:buFont typeface="Roboto"/>
              <a:buChar char="-"/>
            </a:pPr>
            <a:r>
              <a:rPr b="1" lang="en" sz="1700">
                <a:latin typeface="Roboto"/>
                <a:ea typeface="Roboto"/>
                <a:cs typeface="Roboto"/>
                <a:sym typeface="Roboto"/>
              </a:rPr>
              <a:t>Graduation Rate and Education Inequality</a:t>
            </a:r>
            <a:endParaRPr b="1" sz="1700">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331050" y="1785450"/>
            <a:ext cx="3695700" cy="786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t>
            </a:r>
            <a:r>
              <a:rPr lang="en"/>
              <a:t>ata Selection</a:t>
            </a:r>
            <a:endParaRPr/>
          </a:p>
        </p:txBody>
      </p:sp>
      <p:sp>
        <p:nvSpPr>
          <p:cNvPr id="80" name="Google Shape;80;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b="1" lang="en" sz="1700">
                <a:solidFill>
                  <a:srgbClr val="000000"/>
                </a:solidFill>
              </a:rPr>
              <a:t>-Conventional structured data</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	-grades</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	-academic records</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	-attendance records</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	-etc</a:t>
            </a:r>
            <a:endParaRPr b="1" sz="1700">
              <a:solidFill>
                <a:srgbClr val="000000"/>
              </a:solidFill>
            </a:endParaRPr>
          </a:p>
          <a:p>
            <a:pPr indent="0" lvl="0" marL="0" marR="0" rtl="0" algn="l">
              <a:lnSpc>
                <a:spcPct val="100000"/>
              </a:lnSpc>
              <a:spcBef>
                <a:spcPts val="0"/>
              </a:spcBef>
              <a:spcAft>
                <a:spcPts val="0"/>
              </a:spcAft>
              <a:buNone/>
            </a:pPr>
            <a:r>
              <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-unstructured data</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	-lesson plans</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	-teaching software</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	-learning games</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	-online courses</a:t>
            </a:r>
            <a:endParaRPr b="1" sz="1700">
              <a:solidFill>
                <a:srgbClr val="000000"/>
              </a:solidFill>
            </a:endParaRPr>
          </a:p>
          <a:p>
            <a:pPr indent="0" lvl="0" marL="0" marR="0" rtl="0" algn="l">
              <a:lnSpc>
                <a:spcPct val="100000"/>
              </a:lnSpc>
              <a:spcBef>
                <a:spcPts val="0"/>
              </a:spcBef>
              <a:spcAft>
                <a:spcPts val="0"/>
              </a:spcAft>
              <a:buNone/>
            </a:pPr>
            <a:r>
              <a:rPr b="1" lang="en" sz="1700">
                <a:solidFill>
                  <a:srgbClr val="000000"/>
                </a:solidFill>
              </a:rPr>
              <a:t>	-etc</a:t>
            </a:r>
            <a:endParaRPr sz="1050">
              <a:solidFill>
                <a:srgbClr val="000000"/>
              </a:solidFill>
              <a:latin typeface="Calibri"/>
              <a:ea typeface="Calibri"/>
              <a:cs typeface="Calibri"/>
              <a:sym typeface="Calibri"/>
            </a:endParaRPr>
          </a:p>
          <a:p>
            <a:pPr indent="0" lvl="0" marL="0" rtl="0" algn="l">
              <a:spcBef>
                <a:spcPts val="0"/>
              </a:spcBef>
              <a:spcAft>
                <a:spcPts val="0"/>
              </a:spcAft>
              <a:buNone/>
            </a:pPr>
            <a:r>
              <a:rPr lang="en" sz="1050">
                <a:solidFill>
                  <a:srgbClr val="000000"/>
                </a:solidFill>
                <a:latin typeface="Calibri"/>
                <a:ea typeface="Calibri"/>
                <a:cs typeface="Calibri"/>
                <a:sym typeface="Calibri"/>
              </a:rPr>
              <a:t>	</a:t>
            </a:r>
            <a:endParaRPr sz="1050">
              <a:solidFill>
                <a:srgbClr val="000000"/>
              </a:solidFill>
              <a:latin typeface="Calibri"/>
              <a:ea typeface="Calibri"/>
              <a:cs typeface="Calibri"/>
              <a:sym typeface="Calibri"/>
            </a:endParaRPr>
          </a:p>
          <a:p>
            <a:pPr indent="0" lvl="0" marL="0" rtl="0" algn="l">
              <a:spcBef>
                <a:spcPts val="1200"/>
              </a:spcBef>
              <a:spcAft>
                <a:spcPts val="1200"/>
              </a:spcAft>
              <a:buNone/>
            </a:pPr>
            <a:r>
              <a:t/>
            </a:r>
            <a:endParaRPr sz="120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21400" y="1846725"/>
            <a:ext cx="3706500" cy="1407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Data Manipulation</a:t>
            </a:r>
            <a:endParaRPr/>
          </a:p>
        </p:txBody>
      </p:sp>
      <p:pic>
        <p:nvPicPr>
          <p:cNvPr id="86" name="Google Shape;86;p16"/>
          <p:cNvPicPr preferRelativeResize="0"/>
          <p:nvPr/>
        </p:nvPicPr>
        <p:blipFill>
          <a:blip r:embed="rId3">
            <a:alphaModFix/>
          </a:blip>
          <a:stretch>
            <a:fillRect/>
          </a:stretch>
        </p:blipFill>
        <p:spPr>
          <a:xfrm>
            <a:off x="3851338" y="533675"/>
            <a:ext cx="5733775" cy="39558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 1 - K mean clustering</a:t>
            </a:r>
            <a:endParaRPr/>
          </a:p>
        </p:txBody>
      </p:sp>
      <p:sp>
        <p:nvSpPr>
          <p:cNvPr id="92" name="Google Shape;92;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1200">
                <a:solidFill>
                  <a:srgbClr val="000000"/>
                </a:solidFill>
                <a:latin typeface="Arial"/>
                <a:ea typeface="Arial"/>
                <a:cs typeface="Arial"/>
                <a:sym typeface="Arial"/>
              </a:rPr>
              <a:t>Definitions:</a:t>
            </a:r>
            <a:endParaRPr b="1" sz="1200">
              <a:solidFill>
                <a:srgbClr val="000000"/>
              </a:solidFill>
              <a:latin typeface="Arial"/>
              <a:ea typeface="Arial"/>
              <a:cs typeface="Arial"/>
              <a:sym typeface="Arial"/>
            </a:endParaRPr>
          </a:p>
          <a:p>
            <a:pPr indent="0" lvl="0" marL="0" rtl="0" algn="l">
              <a:lnSpc>
                <a:spcPct val="200000"/>
              </a:lnSpc>
              <a:spcBef>
                <a:spcPts val="1200"/>
              </a:spcBef>
              <a:spcAft>
                <a:spcPts val="0"/>
              </a:spcAft>
              <a:buNone/>
            </a:pPr>
            <a:r>
              <a:rPr lang="en" sz="1200">
                <a:solidFill>
                  <a:srgbClr val="202122"/>
                </a:solidFill>
                <a:highlight>
                  <a:srgbClr val="FFFFFF"/>
                </a:highlight>
                <a:latin typeface="Arial"/>
                <a:ea typeface="Arial"/>
                <a:cs typeface="Arial"/>
                <a:sym typeface="Arial"/>
              </a:rPr>
              <a:t>Given a set of observations (</a:t>
            </a:r>
            <a:r>
              <a:rPr b="1" lang="en" sz="1200">
                <a:solidFill>
                  <a:srgbClr val="202122"/>
                </a:solidFill>
                <a:highlight>
                  <a:srgbClr val="FFFFFF"/>
                </a:highlight>
                <a:latin typeface="Arial"/>
                <a:ea typeface="Arial"/>
                <a:cs typeface="Arial"/>
                <a:sym typeface="Arial"/>
              </a:rPr>
              <a:t>x</a:t>
            </a:r>
            <a:r>
              <a:rPr baseline="-25000" lang="en" sz="1200">
                <a:solidFill>
                  <a:srgbClr val="202122"/>
                </a:solidFill>
                <a:highlight>
                  <a:srgbClr val="FFFFFF"/>
                </a:highlight>
                <a:latin typeface="Arial"/>
                <a:ea typeface="Arial"/>
                <a:cs typeface="Arial"/>
                <a:sym typeface="Arial"/>
              </a:rPr>
              <a:t>1</a:t>
            </a:r>
            <a:r>
              <a:rPr lang="en" sz="1200">
                <a:solidFill>
                  <a:srgbClr val="202122"/>
                </a:solidFill>
                <a:highlight>
                  <a:srgbClr val="FFFFFF"/>
                </a:highlight>
                <a:latin typeface="Arial"/>
                <a:ea typeface="Arial"/>
                <a:cs typeface="Arial"/>
                <a:sym typeface="Arial"/>
              </a:rPr>
              <a:t>, </a:t>
            </a:r>
            <a:r>
              <a:rPr b="1" lang="en" sz="1200">
                <a:solidFill>
                  <a:srgbClr val="202122"/>
                </a:solidFill>
                <a:highlight>
                  <a:srgbClr val="FFFFFF"/>
                </a:highlight>
                <a:latin typeface="Arial"/>
                <a:ea typeface="Arial"/>
                <a:cs typeface="Arial"/>
                <a:sym typeface="Arial"/>
              </a:rPr>
              <a:t>x</a:t>
            </a:r>
            <a:r>
              <a:rPr baseline="-25000" lang="en" sz="1200">
                <a:solidFill>
                  <a:srgbClr val="202122"/>
                </a:solidFill>
                <a:highlight>
                  <a:srgbClr val="FFFFFF"/>
                </a:highlight>
                <a:latin typeface="Arial"/>
                <a:ea typeface="Arial"/>
                <a:cs typeface="Arial"/>
                <a:sym typeface="Arial"/>
              </a:rPr>
              <a:t>2</a:t>
            </a:r>
            <a:r>
              <a:rPr lang="en" sz="1200">
                <a:solidFill>
                  <a:srgbClr val="202122"/>
                </a:solidFill>
                <a:highlight>
                  <a:srgbClr val="FFFFFF"/>
                </a:highlight>
                <a:latin typeface="Arial"/>
                <a:ea typeface="Arial"/>
                <a:cs typeface="Arial"/>
                <a:sym typeface="Arial"/>
              </a:rPr>
              <a:t>, ..., </a:t>
            </a:r>
            <a:r>
              <a:rPr b="1" lang="en" sz="1200">
                <a:solidFill>
                  <a:srgbClr val="202122"/>
                </a:solidFill>
                <a:highlight>
                  <a:srgbClr val="FFFFFF"/>
                </a:highlight>
                <a:latin typeface="Arial"/>
                <a:ea typeface="Arial"/>
                <a:cs typeface="Arial"/>
                <a:sym typeface="Arial"/>
              </a:rPr>
              <a:t>x</a:t>
            </a:r>
            <a:r>
              <a:rPr baseline="-25000" i="1" lang="en" sz="1200">
                <a:solidFill>
                  <a:srgbClr val="202122"/>
                </a:solidFill>
                <a:highlight>
                  <a:srgbClr val="FFFFFF"/>
                </a:highlight>
                <a:latin typeface="Arial"/>
                <a:ea typeface="Arial"/>
                <a:cs typeface="Arial"/>
                <a:sym typeface="Arial"/>
              </a:rPr>
              <a:t>n</a:t>
            </a:r>
            <a:r>
              <a:rPr lang="en" sz="1200">
                <a:solidFill>
                  <a:srgbClr val="202122"/>
                </a:solidFill>
                <a:highlight>
                  <a:srgbClr val="FFFFFF"/>
                </a:highlight>
                <a:latin typeface="Arial"/>
                <a:ea typeface="Arial"/>
                <a:cs typeface="Arial"/>
                <a:sym typeface="Arial"/>
              </a:rPr>
              <a:t>), where each observation is a </a:t>
            </a:r>
            <a:r>
              <a:rPr i="1" lang="en" sz="1200">
                <a:solidFill>
                  <a:srgbClr val="202122"/>
                </a:solidFill>
                <a:highlight>
                  <a:srgbClr val="FFFFFF"/>
                </a:highlight>
                <a:latin typeface="Arial"/>
                <a:ea typeface="Arial"/>
                <a:cs typeface="Arial"/>
                <a:sym typeface="Arial"/>
              </a:rPr>
              <a:t>d</a:t>
            </a:r>
            <a:r>
              <a:rPr lang="en" sz="1200">
                <a:solidFill>
                  <a:srgbClr val="202122"/>
                </a:solidFill>
                <a:highlight>
                  <a:srgbClr val="FFFFFF"/>
                </a:highlight>
                <a:latin typeface="Arial"/>
                <a:ea typeface="Arial"/>
                <a:cs typeface="Arial"/>
                <a:sym typeface="Arial"/>
              </a:rPr>
              <a:t>-dimensional real vector, </a:t>
            </a:r>
            <a:r>
              <a:rPr i="1" lang="en" sz="1200">
                <a:solidFill>
                  <a:srgbClr val="202122"/>
                </a:solidFill>
                <a:highlight>
                  <a:srgbClr val="FFFFFF"/>
                </a:highlight>
                <a:latin typeface="Arial"/>
                <a:ea typeface="Arial"/>
                <a:cs typeface="Arial"/>
                <a:sym typeface="Arial"/>
              </a:rPr>
              <a:t>k</a:t>
            </a:r>
            <a:r>
              <a:rPr lang="en" sz="1200">
                <a:solidFill>
                  <a:srgbClr val="202122"/>
                </a:solidFill>
                <a:highlight>
                  <a:srgbClr val="FFFFFF"/>
                </a:highlight>
                <a:latin typeface="Arial"/>
                <a:ea typeface="Arial"/>
                <a:cs typeface="Arial"/>
                <a:sym typeface="Arial"/>
              </a:rPr>
              <a:t>-means clustering aims to partition the </a:t>
            </a:r>
            <a:r>
              <a:rPr i="1" lang="en" sz="1200">
                <a:solidFill>
                  <a:srgbClr val="202122"/>
                </a:solidFill>
                <a:highlight>
                  <a:srgbClr val="FFFFFF"/>
                </a:highlight>
                <a:latin typeface="Arial"/>
                <a:ea typeface="Arial"/>
                <a:cs typeface="Arial"/>
                <a:sym typeface="Arial"/>
              </a:rPr>
              <a:t>n</a:t>
            </a:r>
            <a:r>
              <a:rPr lang="en" sz="1200">
                <a:solidFill>
                  <a:srgbClr val="202122"/>
                </a:solidFill>
                <a:highlight>
                  <a:srgbClr val="FFFFFF"/>
                </a:highlight>
                <a:latin typeface="Arial"/>
                <a:ea typeface="Arial"/>
                <a:cs typeface="Arial"/>
                <a:sym typeface="Arial"/>
              </a:rPr>
              <a:t> observations into </a:t>
            </a:r>
            <a:r>
              <a:rPr i="1" lang="en" sz="1200">
                <a:solidFill>
                  <a:srgbClr val="202122"/>
                </a:solidFill>
                <a:highlight>
                  <a:srgbClr val="FFFFFF"/>
                </a:highlight>
                <a:latin typeface="Arial"/>
                <a:ea typeface="Arial"/>
                <a:cs typeface="Arial"/>
                <a:sym typeface="Arial"/>
              </a:rPr>
              <a:t>k</a:t>
            </a:r>
            <a:r>
              <a:rPr lang="en" sz="1200">
                <a:solidFill>
                  <a:srgbClr val="202122"/>
                </a:solidFill>
                <a:highlight>
                  <a:srgbClr val="FFFFFF"/>
                </a:highlight>
                <a:latin typeface="Arial"/>
                <a:ea typeface="Arial"/>
                <a:cs typeface="Arial"/>
                <a:sym typeface="Arial"/>
              </a:rPr>
              <a:t> (≤ </a:t>
            </a:r>
            <a:r>
              <a:rPr i="1" lang="en" sz="1200">
                <a:solidFill>
                  <a:srgbClr val="202122"/>
                </a:solidFill>
                <a:highlight>
                  <a:srgbClr val="FFFFFF"/>
                </a:highlight>
                <a:latin typeface="Arial"/>
                <a:ea typeface="Arial"/>
                <a:cs typeface="Arial"/>
                <a:sym typeface="Arial"/>
              </a:rPr>
              <a:t>n</a:t>
            </a:r>
            <a:r>
              <a:rPr lang="en" sz="1200">
                <a:solidFill>
                  <a:srgbClr val="202122"/>
                </a:solidFill>
                <a:highlight>
                  <a:srgbClr val="FFFFFF"/>
                </a:highlight>
                <a:latin typeface="Arial"/>
                <a:ea typeface="Arial"/>
                <a:cs typeface="Arial"/>
                <a:sym typeface="Arial"/>
              </a:rPr>
              <a:t>) sets </a:t>
            </a:r>
            <a:r>
              <a:rPr b="1" lang="en" sz="1200">
                <a:solidFill>
                  <a:srgbClr val="202122"/>
                </a:solidFill>
                <a:highlight>
                  <a:srgbClr val="FFFFFF"/>
                </a:highlight>
                <a:latin typeface="Arial"/>
                <a:ea typeface="Arial"/>
                <a:cs typeface="Arial"/>
                <a:sym typeface="Arial"/>
              </a:rPr>
              <a:t>S</a:t>
            </a:r>
            <a:r>
              <a:rPr lang="en" sz="1200">
                <a:solidFill>
                  <a:srgbClr val="202122"/>
                </a:solidFill>
                <a:highlight>
                  <a:srgbClr val="FFFFFF"/>
                </a:highlight>
                <a:latin typeface="Arial"/>
                <a:ea typeface="Arial"/>
                <a:cs typeface="Arial"/>
                <a:sym typeface="Arial"/>
              </a:rPr>
              <a:t> = {</a:t>
            </a:r>
            <a:r>
              <a:rPr i="1" lang="en" sz="1200">
                <a:solidFill>
                  <a:srgbClr val="202122"/>
                </a:solidFill>
                <a:highlight>
                  <a:srgbClr val="FFFFFF"/>
                </a:highlight>
                <a:latin typeface="Arial"/>
                <a:ea typeface="Arial"/>
                <a:cs typeface="Arial"/>
                <a:sym typeface="Arial"/>
              </a:rPr>
              <a:t>S</a:t>
            </a:r>
            <a:r>
              <a:rPr baseline="-25000" lang="en" sz="1200">
                <a:solidFill>
                  <a:srgbClr val="202122"/>
                </a:solidFill>
                <a:highlight>
                  <a:srgbClr val="FFFFFF"/>
                </a:highlight>
                <a:latin typeface="Arial"/>
                <a:ea typeface="Arial"/>
                <a:cs typeface="Arial"/>
                <a:sym typeface="Arial"/>
              </a:rPr>
              <a:t>1</a:t>
            </a:r>
            <a:r>
              <a:rPr lang="en" sz="1200">
                <a:solidFill>
                  <a:srgbClr val="202122"/>
                </a:solidFill>
                <a:highlight>
                  <a:srgbClr val="FFFFFF"/>
                </a:highlight>
                <a:latin typeface="Arial"/>
                <a:ea typeface="Arial"/>
                <a:cs typeface="Arial"/>
                <a:sym typeface="Arial"/>
              </a:rPr>
              <a:t>, </a:t>
            </a:r>
            <a:r>
              <a:rPr i="1" lang="en" sz="1200">
                <a:solidFill>
                  <a:srgbClr val="202122"/>
                </a:solidFill>
                <a:highlight>
                  <a:srgbClr val="FFFFFF"/>
                </a:highlight>
                <a:latin typeface="Arial"/>
                <a:ea typeface="Arial"/>
                <a:cs typeface="Arial"/>
                <a:sym typeface="Arial"/>
              </a:rPr>
              <a:t>S</a:t>
            </a:r>
            <a:r>
              <a:rPr baseline="-25000" lang="en" sz="1200">
                <a:solidFill>
                  <a:srgbClr val="202122"/>
                </a:solidFill>
                <a:highlight>
                  <a:srgbClr val="FFFFFF"/>
                </a:highlight>
                <a:latin typeface="Arial"/>
                <a:ea typeface="Arial"/>
                <a:cs typeface="Arial"/>
                <a:sym typeface="Arial"/>
              </a:rPr>
              <a:t>2</a:t>
            </a:r>
            <a:r>
              <a:rPr lang="en" sz="1200">
                <a:solidFill>
                  <a:srgbClr val="202122"/>
                </a:solidFill>
                <a:highlight>
                  <a:srgbClr val="FFFFFF"/>
                </a:highlight>
                <a:latin typeface="Arial"/>
                <a:ea typeface="Arial"/>
                <a:cs typeface="Arial"/>
                <a:sym typeface="Arial"/>
              </a:rPr>
              <a:t>, ..., </a:t>
            </a:r>
            <a:r>
              <a:rPr i="1" lang="en" sz="1200">
                <a:solidFill>
                  <a:srgbClr val="202122"/>
                </a:solidFill>
                <a:highlight>
                  <a:srgbClr val="FFFFFF"/>
                </a:highlight>
                <a:latin typeface="Arial"/>
                <a:ea typeface="Arial"/>
                <a:cs typeface="Arial"/>
                <a:sym typeface="Arial"/>
              </a:rPr>
              <a:t>S</a:t>
            </a:r>
            <a:r>
              <a:rPr baseline="-25000" i="1" lang="en" sz="1200">
                <a:solidFill>
                  <a:srgbClr val="202122"/>
                </a:solidFill>
                <a:highlight>
                  <a:srgbClr val="FFFFFF"/>
                </a:highlight>
                <a:latin typeface="Arial"/>
                <a:ea typeface="Arial"/>
                <a:cs typeface="Arial"/>
                <a:sym typeface="Arial"/>
              </a:rPr>
              <a:t>k</a:t>
            </a:r>
            <a:r>
              <a:rPr lang="en" sz="1200">
                <a:solidFill>
                  <a:srgbClr val="202122"/>
                </a:solidFill>
                <a:highlight>
                  <a:srgbClr val="FFFFFF"/>
                </a:highlight>
                <a:latin typeface="Arial"/>
                <a:ea typeface="Arial"/>
                <a:cs typeface="Arial"/>
                <a:sym typeface="Arial"/>
              </a:rPr>
              <a:t>} so as to minimize the within-cluster sum of squares. Formally, the objective is to find:</a:t>
            </a:r>
            <a:endParaRPr sz="1200">
              <a:solidFill>
                <a:srgbClr val="202122"/>
              </a:solidFill>
              <a:highlight>
                <a:srgbClr val="FFFFFF"/>
              </a:highlight>
              <a:latin typeface="Arial"/>
              <a:ea typeface="Arial"/>
              <a:cs typeface="Arial"/>
              <a:sym typeface="Arial"/>
            </a:endParaRPr>
          </a:p>
          <a:p>
            <a:pPr indent="0" lvl="0" marL="0" rtl="0" algn="l">
              <a:spcBef>
                <a:spcPts val="600"/>
              </a:spcBef>
              <a:spcAft>
                <a:spcPts val="1200"/>
              </a:spcAft>
              <a:buNone/>
            </a:pPr>
            <a:r>
              <a:t/>
            </a:r>
            <a:endParaRPr/>
          </a:p>
        </p:txBody>
      </p:sp>
      <p:pic>
        <p:nvPicPr>
          <p:cNvPr id="93" name="Google Shape;93;p17"/>
          <p:cNvPicPr preferRelativeResize="0"/>
          <p:nvPr/>
        </p:nvPicPr>
        <p:blipFill>
          <a:blip r:embed="rId3">
            <a:alphaModFix/>
          </a:blip>
          <a:stretch>
            <a:fillRect/>
          </a:stretch>
        </p:blipFill>
        <p:spPr>
          <a:xfrm>
            <a:off x="4481462" y="3057975"/>
            <a:ext cx="4433625" cy="88133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it works?</a:t>
            </a:r>
            <a:endParaRPr/>
          </a:p>
        </p:txBody>
      </p:sp>
      <p:sp>
        <p:nvSpPr>
          <p:cNvPr id="99" name="Google Shape;99;p1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04800" lvl="0" marL="457200" rtl="0" algn="l">
              <a:lnSpc>
                <a:spcPct val="200000"/>
              </a:lnSpc>
              <a:spcBef>
                <a:spcPts val="1200"/>
              </a:spcBef>
              <a:spcAft>
                <a:spcPts val="0"/>
              </a:spcAft>
              <a:buClr>
                <a:srgbClr val="000000"/>
              </a:buClr>
              <a:buSzPts val="1200"/>
              <a:buFont typeface="Arial"/>
              <a:buAutoNum type="arabicParenBoth"/>
            </a:pPr>
            <a:r>
              <a:rPr lang="en" sz="1200">
                <a:solidFill>
                  <a:srgbClr val="000000"/>
                </a:solidFill>
                <a:latin typeface="Arial"/>
                <a:ea typeface="Arial"/>
                <a:cs typeface="Arial"/>
                <a:sym typeface="Arial"/>
              </a:rPr>
              <a:t>Find potential influential factors which could increase/decrease college graduation rates </a:t>
            </a:r>
            <a:endParaRPr sz="1200">
              <a:solidFill>
                <a:srgbClr val="000000"/>
              </a:solidFill>
              <a:latin typeface="Arial"/>
              <a:ea typeface="Arial"/>
              <a:cs typeface="Arial"/>
              <a:sym typeface="Arial"/>
            </a:endParaRPr>
          </a:p>
          <a:p>
            <a:pPr indent="-304800" lvl="0" marL="457200" rtl="0" algn="l">
              <a:lnSpc>
                <a:spcPct val="200000"/>
              </a:lnSpc>
              <a:spcBef>
                <a:spcPts val="0"/>
              </a:spcBef>
              <a:spcAft>
                <a:spcPts val="0"/>
              </a:spcAft>
              <a:buClr>
                <a:srgbClr val="000000"/>
              </a:buClr>
              <a:buSzPts val="1200"/>
              <a:buFont typeface="Arial"/>
              <a:buAutoNum type="arabicParenBoth"/>
            </a:pPr>
            <a:r>
              <a:rPr lang="en" sz="1200">
                <a:solidFill>
                  <a:srgbClr val="000000"/>
                </a:solidFill>
                <a:latin typeface="Arial"/>
                <a:ea typeface="Arial"/>
                <a:cs typeface="Arial"/>
                <a:sym typeface="Arial"/>
              </a:rPr>
              <a:t>Data clean - make a new table with those essential factors</a:t>
            </a:r>
            <a:endParaRPr sz="1200">
              <a:solidFill>
                <a:srgbClr val="000000"/>
              </a:solidFill>
              <a:latin typeface="Arial"/>
              <a:ea typeface="Arial"/>
              <a:cs typeface="Arial"/>
              <a:sym typeface="Arial"/>
            </a:endParaRPr>
          </a:p>
          <a:p>
            <a:pPr indent="-304800" lvl="0" marL="457200" rtl="0" algn="l">
              <a:lnSpc>
                <a:spcPct val="200000"/>
              </a:lnSpc>
              <a:spcBef>
                <a:spcPts val="0"/>
              </a:spcBef>
              <a:spcAft>
                <a:spcPts val="0"/>
              </a:spcAft>
              <a:buClr>
                <a:srgbClr val="000000"/>
              </a:buClr>
              <a:buSzPts val="1200"/>
              <a:buFont typeface="Arial"/>
              <a:buAutoNum type="arabicParenBoth"/>
            </a:pPr>
            <a:r>
              <a:rPr lang="en" sz="1200">
                <a:solidFill>
                  <a:srgbClr val="000000"/>
                </a:solidFill>
                <a:latin typeface="Arial"/>
                <a:ea typeface="Arial"/>
                <a:cs typeface="Arial"/>
                <a:sym typeface="Arial"/>
              </a:rPr>
              <a:t>Decide the number of K, it always starts from 1 and then performs iterative calculations until the positions of centroids are optimized with the nearest mean.  </a:t>
            </a:r>
            <a:endParaRPr sz="1200">
              <a:solidFill>
                <a:srgbClr val="000000"/>
              </a:solidFill>
              <a:latin typeface="Arial"/>
              <a:ea typeface="Arial"/>
              <a:cs typeface="Arial"/>
              <a:sym typeface="Arial"/>
            </a:endParaRPr>
          </a:p>
          <a:p>
            <a:pPr indent="-304800" lvl="0" marL="457200" rtl="0" algn="l">
              <a:lnSpc>
                <a:spcPct val="200000"/>
              </a:lnSpc>
              <a:spcBef>
                <a:spcPts val="0"/>
              </a:spcBef>
              <a:spcAft>
                <a:spcPts val="0"/>
              </a:spcAft>
              <a:buClr>
                <a:srgbClr val="000000"/>
              </a:buClr>
              <a:buSzPts val="1200"/>
              <a:buFont typeface="Arial"/>
              <a:buAutoNum type="arabicParenBoth"/>
            </a:pPr>
            <a:r>
              <a:rPr lang="en" sz="1200">
                <a:solidFill>
                  <a:srgbClr val="000000"/>
                </a:solidFill>
                <a:latin typeface="Arial"/>
                <a:ea typeface="Arial"/>
                <a:cs typeface="Arial"/>
                <a:sym typeface="Arial"/>
              </a:rPr>
              <a:t>Report the optimal K-value and make a conclusion</a:t>
            </a:r>
            <a:endParaRPr sz="1200">
              <a:solidFill>
                <a:srgbClr val="000000"/>
              </a:solidFill>
              <a:latin typeface="Arial"/>
              <a:ea typeface="Arial"/>
              <a:cs typeface="Arial"/>
              <a:sym typeface="Arial"/>
            </a:endParaRPr>
          </a:p>
          <a:p>
            <a:pPr indent="0" lvl="0" marL="0" rtl="0" algn="l">
              <a:spcBef>
                <a:spcPts val="1200"/>
              </a:spcBef>
              <a:spcAft>
                <a:spcPts val="1200"/>
              </a:spcAft>
              <a:buNone/>
            </a:pPr>
            <a:r>
              <a:t/>
            </a:r>
            <a:endParaRPr sz="1200">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25" y="354600"/>
            <a:ext cx="3662400" cy="443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Arial"/>
                <a:ea typeface="Arial"/>
                <a:cs typeface="Arial"/>
                <a:sym typeface="Arial"/>
              </a:rPr>
              <a:t>Python</a:t>
            </a:r>
            <a:endParaRPr b="1" sz="1000">
              <a:latin typeface="Arial"/>
              <a:ea typeface="Arial"/>
              <a:cs typeface="Arial"/>
              <a:sym typeface="Arial"/>
            </a:endParaRPr>
          </a:p>
          <a:p>
            <a:pPr indent="0" lvl="0" marL="0" rtl="0" algn="l">
              <a:spcBef>
                <a:spcPts val="0"/>
              </a:spcBef>
              <a:spcAft>
                <a:spcPts val="0"/>
              </a:spcAft>
              <a:buNone/>
            </a:pPr>
            <a:r>
              <a:t/>
            </a:r>
            <a:endParaRPr b="1" sz="1000">
              <a:latin typeface="Arial"/>
              <a:ea typeface="Arial"/>
              <a:cs typeface="Arial"/>
              <a:sym typeface="Arial"/>
            </a:endParaRPr>
          </a:p>
          <a:p>
            <a:pPr indent="0" lvl="0" marL="0" rtl="0" algn="l">
              <a:lnSpc>
                <a:spcPct val="115000"/>
              </a:lnSpc>
              <a:spcBef>
                <a:spcPts val="0"/>
              </a:spcBef>
              <a:spcAft>
                <a:spcPts val="0"/>
              </a:spcAft>
              <a:buNone/>
            </a:pPr>
            <a:r>
              <a:rPr lang="en" sz="1000">
                <a:latin typeface="Arial"/>
                <a:ea typeface="Arial"/>
                <a:cs typeface="Arial"/>
                <a:sym typeface="Arial"/>
              </a:rPr>
              <a:t>1. Pick ADM_RATE, SAT_AVG_All, CCBASIC, and CCSIZSET as four potential influencers, and then produce a new cleaned data set. </a:t>
            </a:r>
            <a:endParaRPr sz="1000">
              <a:latin typeface="Arial"/>
              <a:ea typeface="Arial"/>
              <a:cs typeface="Arial"/>
              <a:sym typeface="Arial"/>
            </a:endParaRPr>
          </a:p>
          <a:p>
            <a:pPr indent="0" lvl="0" marL="0" rtl="0" algn="l">
              <a:lnSpc>
                <a:spcPct val="115000"/>
              </a:lnSpc>
              <a:spcBef>
                <a:spcPts val="1200"/>
              </a:spcBef>
              <a:spcAft>
                <a:spcPts val="0"/>
              </a:spcAft>
              <a:buNone/>
            </a:pPr>
            <a:r>
              <a:rPr lang="en" sz="1000">
                <a:latin typeface="Arial"/>
                <a:ea typeface="Arial"/>
                <a:cs typeface="Arial"/>
                <a:sym typeface="Arial"/>
              </a:rPr>
              <a:t>new_CollegeScorecardNA </a:t>
            </a:r>
            <a:r>
              <a:rPr b="1" lang="en" sz="1000">
                <a:latin typeface="Arial"/>
                <a:ea typeface="Arial"/>
                <a:cs typeface="Arial"/>
                <a:sym typeface="Arial"/>
              </a:rPr>
              <a:t>=</a:t>
            </a:r>
            <a:r>
              <a:rPr lang="en" sz="1000">
                <a:latin typeface="Arial"/>
                <a:ea typeface="Arial"/>
                <a:cs typeface="Arial"/>
                <a:sym typeface="Arial"/>
              </a:rPr>
              <a:t> new_CollegeScorecard</a:t>
            </a:r>
            <a:r>
              <a:rPr b="1" lang="en" sz="1000">
                <a:latin typeface="Arial"/>
                <a:ea typeface="Arial"/>
                <a:cs typeface="Arial"/>
                <a:sym typeface="Arial"/>
              </a:rPr>
              <a:t>.</a:t>
            </a:r>
            <a:r>
              <a:rPr lang="en" sz="1000">
                <a:latin typeface="Arial"/>
                <a:ea typeface="Arial"/>
                <a:cs typeface="Arial"/>
                <a:sym typeface="Arial"/>
              </a:rPr>
              <a:t>dropna()</a:t>
            </a:r>
            <a:endParaRPr sz="1000">
              <a:latin typeface="Arial"/>
              <a:ea typeface="Arial"/>
              <a:cs typeface="Arial"/>
              <a:sym typeface="Arial"/>
            </a:endParaRPr>
          </a:p>
          <a:p>
            <a:pPr indent="0" lvl="0" marL="0" rtl="0" algn="l">
              <a:lnSpc>
                <a:spcPct val="115000"/>
              </a:lnSpc>
              <a:spcBef>
                <a:spcPts val="1200"/>
              </a:spcBef>
              <a:spcAft>
                <a:spcPts val="0"/>
              </a:spcAft>
              <a:buNone/>
            </a:pPr>
            <a:r>
              <a:rPr lang="en" sz="1000">
                <a:latin typeface="Arial"/>
                <a:ea typeface="Arial"/>
                <a:cs typeface="Arial"/>
                <a:sym typeface="Arial"/>
              </a:rPr>
              <a:t>CollegeClean </a:t>
            </a:r>
            <a:r>
              <a:rPr b="1" lang="en" sz="1000">
                <a:latin typeface="Arial"/>
                <a:ea typeface="Arial"/>
                <a:cs typeface="Arial"/>
                <a:sym typeface="Arial"/>
              </a:rPr>
              <a:t>=</a:t>
            </a:r>
            <a:r>
              <a:rPr lang="en" sz="1000">
                <a:latin typeface="Arial"/>
                <a:ea typeface="Arial"/>
                <a:cs typeface="Arial"/>
                <a:sym typeface="Arial"/>
              </a:rPr>
              <a:t> new_CollegeScorecardNA</a:t>
            </a:r>
            <a:r>
              <a:rPr b="1" lang="en" sz="1000">
                <a:latin typeface="Arial"/>
                <a:ea typeface="Arial"/>
                <a:cs typeface="Arial"/>
                <a:sym typeface="Arial"/>
              </a:rPr>
              <a:t>.</a:t>
            </a:r>
            <a:r>
              <a:rPr lang="en" sz="1000">
                <a:latin typeface="Arial"/>
                <a:ea typeface="Arial"/>
                <a:cs typeface="Arial"/>
                <a:sym typeface="Arial"/>
              </a:rPr>
              <a:t>drop(['id'], axis </a:t>
            </a:r>
            <a:r>
              <a:rPr b="1" lang="en" sz="1000">
                <a:latin typeface="Arial"/>
                <a:ea typeface="Arial"/>
                <a:cs typeface="Arial"/>
                <a:sym typeface="Arial"/>
              </a:rPr>
              <a:t>=</a:t>
            </a:r>
            <a:r>
              <a:rPr lang="en" sz="1000">
                <a:latin typeface="Arial"/>
                <a:ea typeface="Arial"/>
                <a:cs typeface="Arial"/>
                <a:sym typeface="Arial"/>
              </a:rPr>
              <a:t> 1)</a:t>
            </a:r>
            <a:endParaRPr sz="1000">
              <a:latin typeface="Arial"/>
              <a:ea typeface="Arial"/>
              <a:cs typeface="Arial"/>
              <a:sym typeface="Arial"/>
            </a:endParaRPr>
          </a:p>
          <a:p>
            <a:pPr indent="0" lvl="0" marL="0" rtl="0" algn="l">
              <a:lnSpc>
                <a:spcPct val="115000"/>
              </a:lnSpc>
              <a:spcBef>
                <a:spcPts val="1200"/>
              </a:spcBef>
              <a:spcAft>
                <a:spcPts val="0"/>
              </a:spcAft>
              <a:buNone/>
            </a:pPr>
            <a:r>
              <a:rPr lang="en" sz="1000">
                <a:latin typeface="Arial"/>
                <a:ea typeface="Arial"/>
                <a:cs typeface="Arial"/>
                <a:sym typeface="Arial"/>
              </a:rPr>
              <a:t>2. K - means clustering, with k = 1,2,3,...etc</a:t>
            </a:r>
            <a:endParaRPr sz="1000">
              <a:latin typeface="Arial"/>
              <a:ea typeface="Arial"/>
              <a:cs typeface="Arial"/>
              <a:sym typeface="Arial"/>
            </a:endParaRPr>
          </a:p>
          <a:p>
            <a:pPr indent="0" lvl="0" marL="0" rtl="0" algn="l">
              <a:lnSpc>
                <a:spcPct val="115000"/>
              </a:lnSpc>
              <a:spcBef>
                <a:spcPts val="1200"/>
              </a:spcBef>
              <a:spcAft>
                <a:spcPts val="0"/>
              </a:spcAft>
              <a:buNone/>
            </a:pPr>
            <a:r>
              <a:rPr lang="en" sz="1000">
                <a:latin typeface="Arial"/>
                <a:ea typeface="Arial"/>
                <a:cs typeface="Arial"/>
                <a:sym typeface="Arial"/>
              </a:rPr>
              <a:t>Collegekmeans</a:t>
            </a:r>
            <a:r>
              <a:rPr lang="en" sz="1000">
                <a:solidFill>
                  <a:srgbClr val="FF0000"/>
                </a:solidFill>
                <a:latin typeface="Arial"/>
                <a:ea typeface="Arial"/>
                <a:cs typeface="Arial"/>
                <a:sym typeface="Arial"/>
              </a:rPr>
              <a:t>K</a:t>
            </a:r>
            <a:r>
              <a:rPr lang="en" sz="1000">
                <a:latin typeface="Arial"/>
                <a:ea typeface="Arial"/>
                <a:cs typeface="Arial"/>
                <a:sym typeface="Arial"/>
              </a:rPr>
              <a:t> </a:t>
            </a:r>
            <a:r>
              <a:rPr b="1" lang="en" sz="1000">
                <a:latin typeface="Arial"/>
                <a:ea typeface="Arial"/>
                <a:cs typeface="Arial"/>
                <a:sym typeface="Arial"/>
              </a:rPr>
              <a:t>=</a:t>
            </a:r>
            <a:r>
              <a:rPr lang="en" sz="1000">
                <a:latin typeface="Arial"/>
                <a:ea typeface="Arial"/>
                <a:cs typeface="Arial"/>
                <a:sym typeface="Arial"/>
              </a:rPr>
              <a:t> KMeans(n_clusters</a:t>
            </a:r>
            <a:r>
              <a:rPr b="1" lang="en" sz="1000">
                <a:latin typeface="Arial"/>
                <a:ea typeface="Arial"/>
                <a:cs typeface="Arial"/>
                <a:sym typeface="Arial"/>
              </a:rPr>
              <a:t>=</a:t>
            </a:r>
            <a:r>
              <a:rPr lang="en" sz="1000">
                <a:solidFill>
                  <a:srgbClr val="FF0000"/>
                </a:solidFill>
                <a:latin typeface="Arial"/>
                <a:ea typeface="Arial"/>
                <a:cs typeface="Arial"/>
                <a:sym typeface="Arial"/>
              </a:rPr>
              <a:t>K</a:t>
            </a:r>
            <a:r>
              <a:rPr lang="en" sz="1000">
                <a:latin typeface="Arial"/>
                <a:ea typeface="Arial"/>
                <a:cs typeface="Arial"/>
                <a:sym typeface="Arial"/>
              </a:rPr>
              <a:t>)</a:t>
            </a:r>
            <a:endParaRPr sz="1000">
              <a:latin typeface="Arial"/>
              <a:ea typeface="Arial"/>
              <a:cs typeface="Arial"/>
              <a:sym typeface="Arial"/>
            </a:endParaRPr>
          </a:p>
          <a:p>
            <a:pPr indent="0" lvl="0" marL="0" rtl="0" algn="l">
              <a:lnSpc>
                <a:spcPct val="115000"/>
              </a:lnSpc>
              <a:spcBef>
                <a:spcPts val="1200"/>
              </a:spcBef>
              <a:spcAft>
                <a:spcPts val="0"/>
              </a:spcAft>
              <a:buNone/>
            </a:pPr>
            <a:r>
              <a:rPr lang="en" sz="1000">
                <a:latin typeface="Arial"/>
                <a:ea typeface="Arial"/>
                <a:cs typeface="Arial"/>
                <a:sym typeface="Arial"/>
              </a:rPr>
              <a:t>Collegekmeans</a:t>
            </a:r>
            <a:r>
              <a:rPr lang="en" sz="1000">
                <a:solidFill>
                  <a:srgbClr val="FF0000"/>
                </a:solidFill>
                <a:latin typeface="Arial"/>
                <a:ea typeface="Arial"/>
                <a:cs typeface="Arial"/>
                <a:sym typeface="Arial"/>
              </a:rPr>
              <a:t>K</a:t>
            </a:r>
            <a:r>
              <a:rPr b="1" lang="en" sz="1000">
                <a:latin typeface="Arial"/>
                <a:ea typeface="Arial"/>
                <a:cs typeface="Arial"/>
                <a:sym typeface="Arial"/>
              </a:rPr>
              <a:t>.</a:t>
            </a:r>
            <a:r>
              <a:rPr lang="en" sz="1000">
                <a:latin typeface="Arial"/>
                <a:ea typeface="Arial"/>
                <a:cs typeface="Arial"/>
                <a:sym typeface="Arial"/>
              </a:rPr>
              <a:t>fit(CollegeClean)</a:t>
            </a:r>
            <a:endParaRPr sz="1000">
              <a:latin typeface="Arial"/>
              <a:ea typeface="Arial"/>
              <a:cs typeface="Arial"/>
              <a:sym typeface="Arial"/>
            </a:endParaRPr>
          </a:p>
          <a:p>
            <a:pPr indent="0" lvl="0" marL="0" rtl="0" algn="l">
              <a:lnSpc>
                <a:spcPct val="115000"/>
              </a:lnSpc>
              <a:spcBef>
                <a:spcPts val="1200"/>
              </a:spcBef>
              <a:spcAft>
                <a:spcPts val="0"/>
              </a:spcAft>
              <a:buNone/>
            </a:pPr>
            <a:r>
              <a:rPr lang="en" sz="1000">
                <a:latin typeface="Arial"/>
                <a:ea typeface="Arial"/>
                <a:cs typeface="Arial"/>
                <a:sym typeface="Arial"/>
              </a:rPr>
              <a:t>cluster_motivation</a:t>
            </a:r>
            <a:r>
              <a:rPr lang="en" sz="1000">
                <a:solidFill>
                  <a:srgbClr val="FF0000"/>
                </a:solidFill>
                <a:latin typeface="Arial"/>
                <a:ea typeface="Arial"/>
                <a:cs typeface="Arial"/>
                <a:sym typeface="Arial"/>
              </a:rPr>
              <a:t>K</a:t>
            </a:r>
            <a:r>
              <a:rPr lang="en" sz="1000">
                <a:latin typeface="Arial"/>
                <a:ea typeface="Arial"/>
                <a:cs typeface="Arial"/>
                <a:sym typeface="Arial"/>
              </a:rPr>
              <a:t> </a:t>
            </a:r>
            <a:r>
              <a:rPr b="1" lang="en" sz="1000">
                <a:latin typeface="Arial"/>
                <a:ea typeface="Arial"/>
                <a:cs typeface="Arial"/>
                <a:sym typeface="Arial"/>
              </a:rPr>
              <a:t>=</a:t>
            </a:r>
            <a:r>
              <a:rPr lang="en" sz="1000">
                <a:latin typeface="Arial"/>
                <a:ea typeface="Arial"/>
                <a:cs typeface="Arial"/>
                <a:sym typeface="Arial"/>
              </a:rPr>
              <a:t> Collegekmeans</a:t>
            </a:r>
            <a:r>
              <a:rPr lang="en" sz="1000">
                <a:solidFill>
                  <a:srgbClr val="FF0000"/>
                </a:solidFill>
                <a:latin typeface="Arial"/>
                <a:ea typeface="Arial"/>
                <a:cs typeface="Arial"/>
                <a:sym typeface="Arial"/>
              </a:rPr>
              <a:t>K</a:t>
            </a:r>
            <a:r>
              <a:rPr b="1" lang="en" sz="1000">
                <a:latin typeface="Arial"/>
                <a:ea typeface="Arial"/>
                <a:cs typeface="Arial"/>
                <a:sym typeface="Arial"/>
              </a:rPr>
              <a:t>.</a:t>
            </a:r>
            <a:r>
              <a:rPr lang="en" sz="1000">
                <a:latin typeface="Arial"/>
                <a:ea typeface="Arial"/>
                <a:cs typeface="Arial"/>
                <a:sym typeface="Arial"/>
              </a:rPr>
              <a:t>predict(CollegeClean)</a:t>
            </a:r>
            <a:endParaRPr sz="1000">
              <a:latin typeface="Arial"/>
              <a:ea typeface="Arial"/>
              <a:cs typeface="Arial"/>
              <a:sym typeface="Arial"/>
            </a:endParaRPr>
          </a:p>
          <a:p>
            <a:pPr indent="0" lvl="0" marL="0" rtl="0" algn="l">
              <a:lnSpc>
                <a:spcPct val="115000"/>
              </a:lnSpc>
              <a:spcBef>
                <a:spcPts val="1200"/>
              </a:spcBef>
              <a:spcAft>
                <a:spcPts val="0"/>
              </a:spcAft>
              <a:buNone/>
            </a:pPr>
            <a:r>
              <a:rPr lang="en" sz="1000">
                <a:latin typeface="Arial"/>
                <a:ea typeface="Arial"/>
                <a:cs typeface="Arial"/>
                <a:sym typeface="Arial"/>
              </a:rPr>
              <a:t>silhouetteScore</a:t>
            </a:r>
            <a:r>
              <a:rPr lang="en" sz="1000">
                <a:solidFill>
                  <a:srgbClr val="FF0000"/>
                </a:solidFill>
                <a:latin typeface="Arial"/>
                <a:ea typeface="Arial"/>
                <a:cs typeface="Arial"/>
                <a:sym typeface="Arial"/>
              </a:rPr>
              <a:t>K</a:t>
            </a:r>
            <a:r>
              <a:rPr lang="en" sz="1000">
                <a:latin typeface="Arial"/>
                <a:ea typeface="Arial"/>
                <a:cs typeface="Arial"/>
                <a:sym typeface="Arial"/>
              </a:rPr>
              <a:t> </a:t>
            </a:r>
            <a:r>
              <a:rPr b="1" lang="en" sz="1000">
                <a:latin typeface="Arial"/>
                <a:ea typeface="Arial"/>
                <a:cs typeface="Arial"/>
                <a:sym typeface="Arial"/>
              </a:rPr>
              <a:t>=</a:t>
            </a:r>
            <a:r>
              <a:rPr lang="en" sz="1000">
                <a:latin typeface="Arial"/>
                <a:ea typeface="Arial"/>
                <a:cs typeface="Arial"/>
                <a:sym typeface="Arial"/>
              </a:rPr>
              <a:t> silhouette_score(CollegeClean, cluster_motivation</a:t>
            </a:r>
            <a:r>
              <a:rPr lang="en" sz="1000">
                <a:solidFill>
                  <a:srgbClr val="FF0000"/>
                </a:solidFill>
                <a:latin typeface="Arial"/>
                <a:ea typeface="Arial"/>
                <a:cs typeface="Arial"/>
                <a:sym typeface="Arial"/>
              </a:rPr>
              <a:t>K</a:t>
            </a:r>
            <a:r>
              <a:rPr lang="en" sz="1000">
                <a:latin typeface="Arial"/>
                <a:ea typeface="Arial"/>
                <a:cs typeface="Arial"/>
                <a:sym typeface="Arial"/>
              </a:rPr>
              <a:t>, metric</a:t>
            </a:r>
            <a:r>
              <a:rPr b="1" lang="en" sz="1000">
                <a:latin typeface="Arial"/>
                <a:ea typeface="Arial"/>
                <a:cs typeface="Arial"/>
                <a:sym typeface="Arial"/>
              </a:rPr>
              <a:t>=</a:t>
            </a:r>
            <a:r>
              <a:rPr lang="en" sz="1000">
                <a:latin typeface="Arial"/>
                <a:ea typeface="Arial"/>
                <a:cs typeface="Arial"/>
                <a:sym typeface="Arial"/>
              </a:rPr>
              <a:t>'euclidean')</a:t>
            </a:r>
            <a:endParaRPr sz="1000">
              <a:latin typeface="Arial"/>
              <a:ea typeface="Arial"/>
              <a:cs typeface="Arial"/>
              <a:sym typeface="Arial"/>
            </a:endParaRPr>
          </a:p>
          <a:p>
            <a:pPr indent="0" lvl="0" marL="0" rtl="0" algn="l">
              <a:lnSpc>
                <a:spcPct val="110795"/>
              </a:lnSpc>
              <a:spcBef>
                <a:spcPts val="1200"/>
              </a:spcBef>
              <a:spcAft>
                <a:spcPts val="0"/>
              </a:spcAft>
              <a:buNone/>
            </a:pPr>
            <a:r>
              <a:rPr lang="en" sz="1000">
                <a:latin typeface="Arial"/>
                <a:ea typeface="Arial"/>
                <a:cs typeface="Arial"/>
                <a:sym typeface="Arial"/>
              </a:rPr>
              <a:t>print('Silhouetter Score:', silhouetteScore3)</a:t>
            </a:r>
            <a:endParaRPr sz="1000">
              <a:latin typeface="Arial"/>
              <a:ea typeface="Arial"/>
              <a:cs typeface="Arial"/>
              <a:sym typeface="Arial"/>
            </a:endParaRPr>
          </a:p>
          <a:p>
            <a:pPr indent="0" lvl="0" marL="0" rtl="0" algn="l">
              <a:lnSpc>
                <a:spcPct val="115000"/>
              </a:lnSpc>
              <a:spcBef>
                <a:spcPts val="0"/>
              </a:spcBef>
              <a:spcAft>
                <a:spcPts val="0"/>
              </a:spcAft>
              <a:buNone/>
            </a:pPr>
            <a:r>
              <a:t/>
            </a:r>
            <a:endParaRPr sz="1000">
              <a:latin typeface="Arial"/>
              <a:ea typeface="Arial"/>
              <a:cs typeface="Arial"/>
              <a:sym typeface="Arial"/>
            </a:endParaRPr>
          </a:p>
          <a:p>
            <a:pPr indent="0" lvl="0" marL="0" rtl="0" algn="l">
              <a:lnSpc>
                <a:spcPct val="115000"/>
              </a:lnSpc>
              <a:spcBef>
                <a:spcPts val="1200"/>
              </a:spcBef>
              <a:spcAft>
                <a:spcPts val="1200"/>
              </a:spcAft>
              <a:buNone/>
            </a:pPr>
            <a:r>
              <a:rPr lang="en" sz="1000">
                <a:latin typeface="Arial"/>
                <a:ea typeface="Arial"/>
                <a:cs typeface="Arial"/>
                <a:sym typeface="Arial"/>
              </a:rPr>
              <a:t>3. Report the optimized K according to the scores. </a:t>
            </a:r>
            <a:endParaRPr b="1" sz="1000">
              <a:latin typeface="Arial"/>
              <a:ea typeface="Arial"/>
              <a:cs typeface="Arial"/>
              <a:sym typeface="Arial"/>
            </a:endParaRPr>
          </a:p>
        </p:txBody>
      </p:sp>
      <p:sp>
        <p:nvSpPr>
          <p:cNvPr id="105" name="Google Shape;105;p19"/>
          <p:cNvSpPr txBox="1"/>
          <p:nvPr>
            <p:ph idx="1" type="body"/>
          </p:nvPr>
        </p:nvSpPr>
        <p:spPr>
          <a:xfrm>
            <a:off x="4623800" y="309600"/>
            <a:ext cx="4166400" cy="45243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200">
                <a:solidFill>
                  <a:schemeClr val="dk1"/>
                </a:solidFill>
                <a:latin typeface="Arial"/>
                <a:ea typeface="Arial"/>
                <a:cs typeface="Arial"/>
                <a:sym typeface="Arial"/>
              </a:rPr>
              <a:t>R Studio</a:t>
            </a:r>
            <a:endParaRPr b="1" sz="1200">
              <a:solidFill>
                <a:schemeClr val="dk1"/>
              </a:solidFill>
              <a:latin typeface="Arial"/>
              <a:ea typeface="Arial"/>
              <a:cs typeface="Arial"/>
              <a:sym typeface="Arial"/>
            </a:endParaRPr>
          </a:p>
          <a:p>
            <a:pPr indent="0" lvl="0" marL="0" rtl="0" algn="l">
              <a:spcBef>
                <a:spcPts val="1200"/>
              </a:spcBef>
              <a:spcAft>
                <a:spcPts val="0"/>
              </a:spcAft>
              <a:buNone/>
            </a:pPr>
            <a:r>
              <a:rPr lang="en" sz="1200">
                <a:solidFill>
                  <a:schemeClr val="dk1"/>
                </a:solidFill>
                <a:latin typeface="Arial"/>
                <a:ea typeface="Arial"/>
                <a:cs typeface="Arial"/>
                <a:sym typeface="Arial"/>
              </a:rPr>
              <a:t>1. Pick ADM_RATE, SAT_AVG_All, CCBASIC, and CCSIZSET as four potential influencers, and then produce a new cleaned data set. </a:t>
            </a:r>
            <a:endParaRPr sz="1200">
              <a:solidFill>
                <a:schemeClr val="dk1"/>
              </a:solidFill>
              <a:latin typeface="Arial"/>
              <a:ea typeface="Arial"/>
              <a:cs typeface="Arial"/>
              <a:sym typeface="Arial"/>
            </a:endParaRPr>
          </a:p>
          <a:p>
            <a:pPr indent="0" lvl="0" marL="0" rtl="0" algn="l">
              <a:spcBef>
                <a:spcPts val="1200"/>
              </a:spcBef>
              <a:spcAft>
                <a:spcPts val="0"/>
              </a:spcAft>
              <a:buNone/>
            </a:pPr>
            <a:r>
              <a:rPr lang="en" sz="1200">
                <a:solidFill>
                  <a:schemeClr val="dk1"/>
                </a:solidFill>
                <a:latin typeface="Arial"/>
                <a:ea typeface="Arial"/>
                <a:cs typeface="Arial"/>
                <a:sym typeface="Arial"/>
              </a:rPr>
              <a:t>new_CollegeScorecard &lt;- select(CollegeScorecard, `UNITID`,`INSTNM`, `AD M_RATE` ,`SAT_AVG_ALL`,`CCBASIC`,`CCSIZSET`) </a:t>
            </a:r>
            <a:endParaRPr sz="1200">
              <a:solidFill>
                <a:schemeClr val="dk1"/>
              </a:solidFill>
              <a:latin typeface="Arial"/>
              <a:ea typeface="Arial"/>
              <a:cs typeface="Arial"/>
              <a:sym typeface="Arial"/>
            </a:endParaRPr>
          </a:p>
          <a:p>
            <a:pPr indent="0" lvl="0" marL="0" rtl="0" algn="l">
              <a:spcBef>
                <a:spcPts val="1200"/>
              </a:spcBef>
              <a:spcAft>
                <a:spcPts val="0"/>
              </a:spcAft>
              <a:buNone/>
            </a:pPr>
            <a:r>
              <a:rPr lang="en" sz="1200">
                <a:solidFill>
                  <a:schemeClr val="dk1"/>
                </a:solidFill>
                <a:latin typeface="Arial"/>
                <a:ea typeface="Arial"/>
                <a:cs typeface="Arial"/>
                <a:sym typeface="Arial"/>
              </a:rPr>
              <a:t>CollegeClean &lt;- new_CollegeScorecard %&gt;% na.omit() %&gt;% select(-UNITID,-INSTNM) </a:t>
            </a:r>
            <a:endParaRPr sz="1200">
              <a:solidFill>
                <a:schemeClr val="dk1"/>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2. K - means clustering, with k = 1,2,3,...etc</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College</a:t>
            </a:r>
            <a:r>
              <a:rPr lang="en" sz="1200">
                <a:solidFill>
                  <a:srgbClr val="FF0000"/>
                </a:solidFill>
                <a:latin typeface="Arial"/>
                <a:ea typeface="Arial"/>
                <a:cs typeface="Arial"/>
                <a:sym typeface="Arial"/>
              </a:rPr>
              <a:t>K</a:t>
            </a:r>
            <a:r>
              <a:rPr lang="en" sz="1200">
                <a:solidFill>
                  <a:srgbClr val="000000"/>
                </a:solidFill>
                <a:latin typeface="Arial"/>
                <a:ea typeface="Arial"/>
                <a:cs typeface="Arial"/>
                <a:sym typeface="Arial"/>
              </a:rPr>
              <a:t>CL &lt;- kmeans(CollegeClean, centers = </a:t>
            </a:r>
            <a:r>
              <a:rPr lang="en" sz="1200">
                <a:solidFill>
                  <a:srgbClr val="FF0000"/>
                </a:solidFill>
                <a:latin typeface="Arial"/>
                <a:ea typeface="Arial"/>
                <a:cs typeface="Arial"/>
                <a:sym typeface="Arial"/>
              </a:rPr>
              <a:t>K</a:t>
            </a:r>
            <a:r>
              <a:rPr lang="en" sz="1200">
                <a:solidFill>
                  <a:srgbClr val="000000"/>
                </a:solidFill>
                <a:latin typeface="Arial"/>
                <a:ea typeface="Arial"/>
                <a:cs typeface="Arial"/>
                <a:sym typeface="Arial"/>
              </a:rPr>
              <a:t>) </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dis</a:t>
            </a:r>
            <a:r>
              <a:rPr lang="en" sz="1200">
                <a:solidFill>
                  <a:srgbClr val="FF0000"/>
                </a:solidFill>
                <a:latin typeface="Arial"/>
                <a:ea typeface="Arial"/>
                <a:cs typeface="Arial"/>
                <a:sym typeface="Arial"/>
              </a:rPr>
              <a:t>K</a:t>
            </a:r>
            <a:r>
              <a:rPr lang="en" sz="1200">
                <a:solidFill>
                  <a:srgbClr val="000000"/>
                </a:solidFill>
                <a:latin typeface="Arial"/>
                <a:ea typeface="Arial"/>
                <a:cs typeface="Arial"/>
                <a:sym typeface="Arial"/>
              </a:rPr>
              <a:t>CL = dist(CollegeClean)^2 </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sil</a:t>
            </a:r>
            <a:r>
              <a:rPr lang="en" sz="1200">
                <a:solidFill>
                  <a:srgbClr val="FF0000"/>
                </a:solidFill>
                <a:latin typeface="Arial"/>
                <a:ea typeface="Arial"/>
                <a:cs typeface="Arial"/>
                <a:sym typeface="Arial"/>
              </a:rPr>
              <a:t>K</a:t>
            </a:r>
            <a:r>
              <a:rPr lang="en" sz="1200">
                <a:solidFill>
                  <a:srgbClr val="000000"/>
                </a:solidFill>
                <a:latin typeface="Arial"/>
                <a:ea typeface="Arial"/>
                <a:cs typeface="Arial"/>
                <a:sym typeface="Arial"/>
              </a:rPr>
              <a:t>CL = silhouette(College</a:t>
            </a:r>
            <a:r>
              <a:rPr lang="en" sz="1200">
                <a:solidFill>
                  <a:srgbClr val="FF0000"/>
                </a:solidFill>
                <a:latin typeface="Arial"/>
                <a:ea typeface="Arial"/>
                <a:cs typeface="Arial"/>
                <a:sym typeface="Arial"/>
              </a:rPr>
              <a:t>K</a:t>
            </a:r>
            <a:r>
              <a:rPr lang="en" sz="1200">
                <a:solidFill>
                  <a:srgbClr val="000000"/>
                </a:solidFill>
                <a:latin typeface="Arial"/>
                <a:ea typeface="Arial"/>
                <a:cs typeface="Arial"/>
                <a:sym typeface="Arial"/>
              </a:rPr>
              <a:t>CL$cluster, dis</a:t>
            </a:r>
            <a:r>
              <a:rPr lang="en" sz="1200">
                <a:solidFill>
                  <a:srgbClr val="FF0000"/>
                </a:solidFill>
                <a:latin typeface="Arial"/>
                <a:ea typeface="Arial"/>
                <a:cs typeface="Arial"/>
                <a:sym typeface="Arial"/>
              </a:rPr>
              <a:t>K</a:t>
            </a:r>
            <a:r>
              <a:rPr lang="en" sz="1200">
                <a:solidFill>
                  <a:srgbClr val="000000"/>
                </a:solidFill>
                <a:latin typeface="Arial"/>
                <a:ea typeface="Arial"/>
                <a:cs typeface="Arial"/>
                <a:sym typeface="Arial"/>
              </a:rPr>
              <a:t>CL)</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fviz_silhouette(sil</a:t>
            </a:r>
            <a:r>
              <a:rPr lang="en" sz="1200">
                <a:solidFill>
                  <a:srgbClr val="FF0000"/>
                </a:solidFill>
                <a:latin typeface="Arial"/>
                <a:ea typeface="Arial"/>
                <a:cs typeface="Arial"/>
                <a:sym typeface="Arial"/>
              </a:rPr>
              <a:t>K</a:t>
            </a:r>
            <a:r>
              <a:rPr lang="en" sz="1200">
                <a:solidFill>
                  <a:srgbClr val="000000"/>
                </a:solidFill>
                <a:latin typeface="Arial"/>
                <a:ea typeface="Arial"/>
                <a:cs typeface="Arial"/>
                <a:sym typeface="Arial"/>
              </a:rPr>
              <a:t>CL) </a:t>
            </a:r>
            <a:endParaRPr sz="1200">
              <a:solidFill>
                <a:srgbClr val="000000"/>
              </a:solidFill>
              <a:latin typeface="Arial"/>
              <a:ea typeface="Arial"/>
              <a:cs typeface="Arial"/>
              <a:sym typeface="Arial"/>
            </a:endParaRPr>
          </a:p>
          <a:p>
            <a:pPr indent="0" lvl="0" marL="0" rtl="0" algn="l">
              <a:spcBef>
                <a:spcPts val="1200"/>
              </a:spcBef>
              <a:spcAft>
                <a:spcPts val="1200"/>
              </a:spcAft>
              <a:buNone/>
            </a:pPr>
            <a:r>
              <a:rPr lang="en" sz="1200">
                <a:solidFill>
                  <a:srgbClr val="000000"/>
                </a:solidFill>
                <a:latin typeface="Arial"/>
                <a:ea typeface="Arial"/>
                <a:cs typeface="Arial"/>
                <a:sym typeface="Arial"/>
              </a:rPr>
              <a:t>3. Report the optimized K according to the scores. </a:t>
            </a:r>
            <a:endParaRPr sz="120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25" y="500925"/>
            <a:ext cx="39921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2-Logic classification--- </a:t>
            </a:r>
            <a:r>
              <a:rPr lang="en"/>
              <a:t>Naïve Bayes’ model</a:t>
            </a:r>
            <a:endParaRPr/>
          </a:p>
        </p:txBody>
      </p:sp>
      <p:sp>
        <p:nvSpPr>
          <p:cNvPr id="111" name="Google Shape;111;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000000"/>
                </a:solidFill>
                <a:latin typeface="Merriweather"/>
                <a:ea typeface="Merriweather"/>
                <a:cs typeface="Merriweather"/>
                <a:sym typeface="Merriweather"/>
              </a:rPr>
              <a:t>Definition:</a:t>
            </a:r>
            <a:endParaRPr sz="1400">
              <a:solidFill>
                <a:srgbClr val="000000"/>
              </a:solidFill>
              <a:latin typeface="Merriweather"/>
              <a:ea typeface="Merriweather"/>
              <a:cs typeface="Merriweather"/>
              <a:sym typeface="Merriweather"/>
            </a:endParaRPr>
          </a:p>
          <a:p>
            <a:pPr indent="0" lvl="0" marL="0" rtl="0" algn="l">
              <a:spcBef>
                <a:spcPts val="1200"/>
              </a:spcBef>
              <a:spcAft>
                <a:spcPts val="0"/>
              </a:spcAft>
              <a:buNone/>
            </a:pPr>
            <a:r>
              <a:rPr lang="en" sz="1400">
                <a:solidFill>
                  <a:srgbClr val="000000"/>
                </a:solidFill>
                <a:latin typeface="Merriweather"/>
                <a:ea typeface="Merriweather"/>
                <a:cs typeface="Merriweather"/>
                <a:sym typeface="Merriweather"/>
              </a:rPr>
              <a:t>Classification--- </a:t>
            </a:r>
            <a:r>
              <a:rPr lang="en" sz="1400">
                <a:solidFill>
                  <a:srgbClr val="000000"/>
                </a:solidFill>
                <a:latin typeface="Merriweather"/>
                <a:ea typeface="Merriweather"/>
                <a:cs typeface="Merriweather"/>
                <a:sym typeface="Merriweather"/>
              </a:rPr>
              <a:t>Naïve Bayes’ model</a:t>
            </a:r>
            <a:endParaRPr sz="1400">
              <a:solidFill>
                <a:srgbClr val="000000"/>
              </a:solidFill>
              <a:latin typeface="Merriweather"/>
              <a:ea typeface="Merriweather"/>
              <a:cs typeface="Merriweather"/>
              <a:sym typeface="Merriweather"/>
            </a:endParaRPr>
          </a:p>
          <a:p>
            <a:pPr indent="0" lvl="0" marL="0" rtl="0" algn="l">
              <a:spcBef>
                <a:spcPts val="1200"/>
              </a:spcBef>
              <a:spcAft>
                <a:spcPts val="0"/>
              </a:spcAft>
              <a:buNone/>
            </a:pPr>
            <a:r>
              <a:rPr lang="en" sz="1400">
                <a:solidFill>
                  <a:srgbClr val="000000"/>
                </a:solidFill>
                <a:latin typeface="Merriweather"/>
                <a:ea typeface="Merriweather"/>
                <a:cs typeface="Merriweather"/>
                <a:sym typeface="Merriweather"/>
              </a:rPr>
              <a:t>Bayes Theorem</a:t>
            </a:r>
            <a:endParaRPr sz="1400">
              <a:solidFill>
                <a:srgbClr val="000000"/>
              </a:solidFill>
              <a:latin typeface="Merriweather"/>
              <a:ea typeface="Merriweather"/>
              <a:cs typeface="Merriweather"/>
              <a:sym typeface="Merriweather"/>
            </a:endParaRPr>
          </a:p>
          <a:p>
            <a:pPr indent="0" lvl="0" marL="0" rtl="0" algn="l">
              <a:spcBef>
                <a:spcPts val="1200"/>
              </a:spcBef>
              <a:spcAft>
                <a:spcPts val="0"/>
              </a:spcAft>
              <a:buNone/>
            </a:pPr>
            <a:r>
              <a:rPr lang="en" sz="1400">
                <a:solidFill>
                  <a:srgbClr val="000000"/>
                </a:solidFill>
                <a:latin typeface="Merriweather"/>
                <a:ea typeface="Merriweather"/>
                <a:cs typeface="Merriweather"/>
                <a:sym typeface="Merriweather"/>
              </a:rPr>
              <a:t>---Independent</a:t>
            </a:r>
            <a:endParaRPr sz="1400">
              <a:solidFill>
                <a:srgbClr val="000000"/>
              </a:solidFill>
              <a:latin typeface="Merriweather"/>
              <a:ea typeface="Merriweather"/>
              <a:cs typeface="Merriweather"/>
              <a:sym typeface="Merriweather"/>
            </a:endParaRPr>
          </a:p>
          <a:p>
            <a:pPr indent="0" lvl="0" marL="0" rtl="0" algn="l">
              <a:spcBef>
                <a:spcPts val="1200"/>
              </a:spcBef>
              <a:spcAft>
                <a:spcPts val="0"/>
              </a:spcAft>
              <a:buNone/>
            </a:pPr>
            <a:r>
              <a:rPr lang="en" sz="1400">
                <a:solidFill>
                  <a:srgbClr val="000000"/>
                </a:solidFill>
                <a:latin typeface="Merriweather"/>
                <a:ea typeface="Merriweather"/>
                <a:cs typeface="Merriweather"/>
                <a:sym typeface="Merriweather"/>
              </a:rPr>
              <a:t>---Equal</a:t>
            </a:r>
            <a:endParaRPr sz="1400">
              <a:solidFill>
                <a:srgbClr val="000000"/>
              </a:solidFill>
              <a:latin typeface="Merriweather"/>
              <a:ea typeface="Merriweather"/>
              <a:cs typeface="Merriweather"/>
              <a:sym typeface="Merriweather"/>
            </a:endParaRPr>
          </a:p>
          <a:p>
            <a:pPr indent="0" lvl="0" marL="0" rtl="0" algn="l">
              <a:spcBef>
                <a:spcPts val="1200"/>
              </a:spcBef>
              <a:spcAft>
                <a:spcPts val="1200"/>
              </a:spcAft>
              <a:buNone/>
            </a:pPr>
            <a:r>
              <a:t/>
            </a:r>
            <a:endParaRPr sz="1400">
              <a:solidFill>
                <a:srgbClr val="000000"/>
              </a:solidFill>
              <a:latin typeface="Merriweather"/>
              <a:ea typeface="Merriweather"/>
              <a:cs typeface="Merriweather"/>
              <a:sym typeface="Merriweath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Why use </a:t>
            </a:r>
            <a:r>
              <a:rPr lang="en"/>
              <a:t>Naïve Bayes’ model?</a:t>
            </a:r>
            <a:r>
              <a:rPr lang="en"/>
              <a:t> </a:t>
            </a:r>
            <a:endParaRPr/>
          </a:p>
        </p:txBody>
      </p:sp>
      <p:sp>
        <p:nvSpPr>
          <p:cNvPr id="117" name="Google Shape;117;p21"/>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20000"/>
          </a:bodyPr>
          <a:lstStyle/>
          <a:p>
            <a:pPr indent="-330200" lvl="0" marL="457200" rtl="0" algn="l">
              <a:lnSpc>
                <a:spcPct val="160000"/>
              </a:lnSpc>
              <a:spcBef>
                <a:spcPts val="1100"/>
              </a:spcBef>
              <a:spcAft>
                <a:spcPts val="0"/>
              </a:spcAft>
              <a:buClr>
                <a:srgbClr val="000000"/>
              </a:buClr>
              <a:buSzPts val="1600"/>
              <a:buFont typeface="Merriweather"/>
              <a:buChar char="●"/>
            </a:pPr>
            <a:r>
              <a:rPr lang="en" sz="1600">
                <a:solidFill>
                  <a:srgbClr val="000000"/>
                </a:solidFill>
                <a:highlight>
                  <a:srgbClr val="FFFFFF"/>
                </a:highlight>
                <a:latin typeface="Merriweather"/>
                <a:ea typeface="Merriweather"/>
                <a:cs typeface="Merriweather"/>
                <a:sym typeface="Merriweather"/>
              </a:rPr>
              <a:t>They are extremely </a:t>
            </a:r>
            <a:r>
              <a:rPr lang="en" sz="1600">
                <a:solidFill>
                  <a:srgbClr val="0000FF"/>
                </a:solidFill>
                <a:highlight>
                  <a:srgbClr val="FFFFFF"/>
                </a:highlight>
                <a:latin typeface="Merriweather"/>
                <a:ea typeface="Merriweather"/>
                <a:cs typeface="Merriweather"/>
                <a:sym typeface="Merriweather"/>
              </a:rPr>
              <a:t>fast</a:t>
            </a:r>
            <a:r>
              <a:rPr lang="en" sz="1600">
                <a:solidFill>
                  <a:srgbClr val="000000"/>
                </a:solidFill>
                <a:highlight>
                  <a:srgbClr val="FFFFFF"/>
                </a:highlight>
                <a:latin typeface="Merriweather"/>
                <a:ea typeface="Merriweather"/>
                <a:cs typeface="Merriweather"/>
                <a:sym typeface="Merriweather"/>
              </a:rPr>
              <a:t> for both training and prediction</a:t>
            </a:r>
            <a:endParaRPr sz="1600">
              <a:solidFill>
                <a:srgbClr val="000000"/>
              </a:solidFill>
              <a:highlight>
                <a:srgbClr val="FFFFFF"/>
              </a:highlight>
              <a:latin typeface="Merriweather"/>
              <a:ea typeface="Merriweather"/>
              <a:cs typeface="Merriweather"/>
              <a:sym typeface="Merriweather"/>
            </a:endParaRPr>
          </a:p>
          <a:p>
            <a:pPr indent="-330200" lvl="0" marL="457200" rtl="0" algn="l">
              <a:lnSpc>
                <a:spcPct val="160000"/>
              </a:lnSpc>
              <a:spcBef>
                <a:spcPts val="0"/>
              </a:spcBef>
              <a:spcAft>
                <a:spcPts val="0"/>
              </a:spcAft>
              <a:buClr>
                <a:srgbClr val="000000"/>
              </a:buClr>
              <a:buSzPts val="1600"/>
              <a:buFont typeface="Merriweather"/>
              <a:buChar char="●"/>
            </a:pPr>
            <a:r>
              <a:rPr lang="en" sz="1600">
                <a:solidFill>
                  <a:srgbClr val="000000"/>
                </a:solidFill>
                <a:highlight>
                  <a:srgbClr val="FFFFFF"/>
                </a:highlight>
                <a:latin typeface="Merriweather"/>
                <a:ea typeface="Merriweather"/>
                <a:cs typeface="Merriweather"/>
                <a:sym typeface="Merriweather"/>
              </a:rPr>
              <a:t>They provide </a:t>
            </a:r>
            <a:r>
              <a:rPr lang="en" sz="1600">
                <a:solidFill>
                  <a:srgbClr val="0000FF"/>
                </a:solidFill>
                <a:highlight>
                  <a:srgbClr val="FFFFFF"/>
                </a:highlight>
                <a:latin typeface="Merriweather"/>
                <a:ea typeface="Merriweather"/>
                <a:cs typeface="Merriweather"/>
                <a:sym typeface="Merriweather"/>
              </a:rPr>
              <a:t>straightforward</a:t>
            </a:r>
            <a:r>
              <a:rPr lang="en" sz="1600">
                <a:solidFill>
                  <a:srgbClr val="000000"/>
                </a:solidFill>
                <a:highlight>
                  <a:srgbClr val="FFFFFF"/>
                </a:highlight>
                <a:latin typeface="Merriweather"/>
                <a:ea typeface="Merriweather"/>
                <a:cs typeface="Merriweather"/>
                <a:sym typeface="Merriweather"/>
              </a:rPr>
              <a:t> probabilistic prediction</a:t>
            </a:r>
            <a:endParaRPr sz="1600">
              <a:solidFill>
                <a:srgbClr val="000000"/>
              </a:solidFill>
              <a:highlight>
                <a:srgbClr val="FFFFFF"/>
              </a:highlight>
              <a:latin typeface="Merriweather"/>
              <a:ea typeface="Merriweather"/>
              <a:cs typeface="Merriweather"/>
              <a:sym typeface="Merriweather"/>
            </a:endParaRPr>
          </a:p>
          <a:p>
            <a:pPr indent="-330200" lvl="0" marL="457200" rtl="0" algn="l">
              <a:lnSpc>
                <a:spcPct val="160000"/>
              </a:lnSpc>
              <a:spcBef>
                <a:spcPts val="0"/>
              </a:spcBef>
              <a:spcAft>
                <a:spcPts val="0"/>
              </a:spcAft>
              <a:buClr>
                <a:srgbClr val="000000"/>
              </a:buClr>
              <a:buSzPts val="1600"/>
              <a:buFont typeface="Merriweather"/>
              <a:buChar char="●"/>
            </a:pPr>
            <a:r>
              <a:rPr lang="en" sz="1600">
                <a:solidFill>
                  <a:srgbClr val="000000"/>
                </a:solidFill>
                <a:highlight>
                  <a:srgbClr val="FFFFFF"/>
                </a:highlight>
                <a:latin typeface="Merriweather"/>
                <a:ea typeface="Merriweather"/>
                <a:cs typeface="Merriweather"/>
                <a:sym typeface="Merriweather"/>
              </a:rPr>
              <a:t>They are often very easily to be explained</a:t>
            </a:r>
            <a:endParaRPr sz="1600">
              <a:solidFill>
                <a:srgbClr val="000000"/>
              </a:solidFill>
              <a:highlight>
                <a:srgbClr val="FFFFFF"/>
              </a:highlight>
              <a:latin typeface="Merriweather"/>
              <a:ea typeface="Merriweather"/>
              <a:cs typeface="Merriweather"/>
              <a:sym typeface="Merriweather"/>
            </a:endParaRPr>
          </a:p>
          <a:p>
            <a:pPr indent="-330200" lvl="0" marL="457200" rtl="0" algn="l">
              <a:lnSpc>
                <a:spcPct val="160000"/>
              </a:lnSpc>
              <a:spcBef>
                <a:spcPts val="0"/>
              </a:spcBef>
              <a:spcAft>
                <a:spcPts val="0"/>
              </a:spcAft>
              <a:buClr>
                <a:srgbClr val="000000"/>
              </a:buClr>
              <a:buSzPts val="1600"/>
              <a:buFont typeface="Merriweather"/>
              <a:buChar char="●"/>
            </a:pPr>
            <a:r>
              <a:rPr lang="en" sz="1600">
                <a:solidFill>
                  <a:srgbClr val="000000"/>
                </a:solidFill>
                <a:highlight>
                  <a:srgbClr val="FFFFFF"/>
                </a:highlight>
                <a:latin typeface="Merriweather"/>
                <a:ea typeface="Merriweather"/>
                <a:cs typeface="Merriweather"/>
                <a:sym typeface="Merriweather"/>
              </a:rPr>
              <a:t>They have very few (if any) tunable parameters</a:t>
            </a:r>
            <a:endParaRPr sz="1600">
              <a:solidFill>
                <a:srgbClr val="000000"/>
              </a:solidFill>
              <a:highlight>
                <a:srgbClr val="FFFFFF"/>
              </a:highlight>
              <a:latin typeface="Merriweather"/>
              <a:ea typeface="Merriweather"/>
              <a:cs typeface="Merriweather"/>
              <a:sym typeface="Merriweather"/>
            </a:endParaRPr>
          </a:p>
          <a:p>
            <a:pPr indent="0" lvl="0" marL="0" rtl="0" algn="l">
              <a:lnSpc>
                <a:spcPct val="160000"/>
              </a:lnSpc>
              <a:spcBef>
                <a:spcPts val="1900"/>
              </a:spcBef>
              <a:spcAft>
                <a:spcPts val="0"/>
              </a:spcAft>
              <a:buNone/>
            </a:pPr>
            <a:r>
              <a:t/>
            </a:r>
            <a:endParaRPr sz="1400">
              <a:solidFill>
                <a:srgbClr val="000000"/>
              </a:solidFill>
              <a:highlight>
                <a:srgbClr val="FFFFFF"/>
              </a:highlight>
              <a:latin typeface="Merriweather"/>
              <a:ea typeface="Merriweather"/>
              <a:cs typeface="Merriweather"/>
              <a:sym typeface="Merriweather"/>
            </a:endParaRPr>
          </a:p>
          <a:p>
            <a:pPr indent="0" lvl="0" marL="0" rtl="0" algn="l">
              <a:spcBef>
                <a:spcPts val="1900"/>
              </a:spcBef>
              <a:spcAft>
                <a:spcPts val="1200"/>
              </a:spcAft>
              <a:buNone/>
            </a:pPr>
            <a:r>
              <a:t/>
            </a:r>
            <a:endParaRPr sz="1400">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